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sldIdLst>
    <p:sldId id="256" r:id="rId2"/>
    <p:sldId id="257" r:id="rId3"/>
    <p:sldId id="258" r:id="rId4"/>
    <p:sldId id="259" r:id="rId5"/>
    <p:sldId id="261" r:id="rId6"/>
    <p:sldId id="268" r:id="rId7"/>
    <p:sldId id="270" r:id="rId8"/>
    <p:sldId id="273" r:id="rId9"/>
    <p:sldId id="269" r:id="rId10"/>
    <p:sldId id="262" r:id="rId11"/>
    <p:sldId id="274" r:id="rId12"/>
    <p:sldId id="275" r:id="rId13"/>
    <p:sldId id="276" r:id="rId14"/>
    <p:sldId id="277" r:id="rId15"/>
    <p:sldId id="263" r:id="rId16"/>
    <p:sldId id="284" r:id="rId17"/>
    <p:sldId id="282" r:id="rId18"/>
    <p:sldId id="283" r:id="rId19"/>
    <p:sldId id="278" r:id="rId20"/>
    <p:sldId id="280" r:id="rId21"/>
    <p:sldId id="279" r:id="rId22"/>
    <p:sldId id="298" r:id="rId23"/>
    <p:sldId id="300" r:id="rId24"/>
    <p:sldId id="264" r:id="rId25"/>
    <p:sldId id="271" r:id="rId26"/>
    <p:sldId id="285" r:id="rId27"/>
    <p:sldId id="286" r:id="rId28"/>
    <p:sldId id="265" r:id="rId29"/>
    <p:sldId id="287" r:id="rId30"/>
    <p:sldId id="289" r:id="rId31"/>
    <p:sldId id="290" r:id="rId32"/>
    <p:sldId id="288" r:id="rId33"/>
    <p:sldId id="291" r:id="rId34"/>
    <p:sldId id="266" r:id="rId35"/>
    <p:sldId id="292" r:id="rId36"/>
    <p:sldId id="295" r:id="rId37"/>
    <p:sldId id="296" r:id="rId38"/>
    <p:sldId id="294" r:id="rId39"/>
    <p:sldId id="297" r:id="rId40"/>
    <p:sldId id="299"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0284" autoAdjust="0"/>
  </p:normalViewPr>
  <p:slideViewPr>
    <p:cSldViewPr>
      <p:cViewPr varScale="1">
        <p:scale>
          <a:sx n="58" d="100"/>
          <a:sy n="58" d="100"/>
        </p:scale>
        <p:origin x="1746"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159E9FD-5140-4E97-8C93-76DBC41CC18D}" type="datetimeFigureOut">
              <a:rPr lang="en-GB" smtClean="0"/>
              <a:t>22/08/2017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345B6DD-79BC-459A-98ED-173C892B265E}" type="slidenum">
              <a:rPr lang="en-GB" smtClean="0"/>
              <a:t>‹#›</a:t>
            </a:fld>
            <a:endParaRPr lang="en-GB"/>
          </a:p>
        </p:txBody>
      </p:sp>
    </p:spTree>
    <p:extLst>
      <p:ext uri="{BB962C8B-B14F-4D97-AF65-F5344CB8AC3E}">
        <p14:creationId xmlns:p14="http://schemas.microsoft.com/office/powerpoint/2010/main" val="24317425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Thessaloniki - great fire of 1917</a:t>
            </a:r>
          </a:p>
        </p:txBody>
      </p:sp>
      <p:sp>
        <p:nvSpPr>
          <p:cNvPr id="4" name="Slide Number Placeholder 3"/>
          <p:cNvSpPr>
            <a:spLocks noGrp="1"/>
          </p:cNvSpPr>
          <p:nvPr>
            <p:ph type="sldNum" sz="quarter" idx="10"/>
          </p:nvPr>
        </p:nvSpPr>
        <p:spPr/>
        <p:txBody>
          <a:bodyPr/>
          <a:lstStyle/>
          <a:p>
            <a:fld id="{6345B6DD-79BC-459A-98ED-173C892B265E}" type="slidenum">
              <a:rPr lang="en-GB" smtClean="0"/>
              <a:t>1</a:t>
            </a:fld>
            <a:endParaRPr lang="en-GB"/>
          </a:p>
        </p:txBody>
      </p:sp>
    </p:spTree>
    <p:extLst>
      <p:ext uri="{BB962C8B-B14F-4D97-AF65-F5344CB8AC3E}">
        <p14:creationId xmlns:p14="http://schemas.microsoft.com/office/powerpoint/2010/main" val="34928276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Board game</a:t>
            </a:r>
          </a:p>
          <a:p>
            <a:r>
              <a:rPr lang="en-GB" dirty="0"/>
              <a:t>Work in groups. Roll the dice and talk about the square they</a:t>
            </a:r>
            <a:r>
              <a:rPr lang="en-GB" baseline="0" dirty="0"/>
              <a:t> correspond to. </a:t>
            </a:r>
            <a:r>
              <a:rPr lang="en-GB" dirty="0"/>
              <a:t> </a:t>
            </a:r>
          </a:p>
        </p:txBody>
      </p:sp>
      <p:sp>
        <p:nvSpPr>
          <p:cNvPr id="4" name="Slide Number Placeholder 3"/>
          <p:cNvSpPr>
            <a:spLocks noGrp="1"/>
          </p:cNvSpPr>
          <p:nvPr>
            <p:ph type="sldNum" sz="quarter" idx="10"/>
          </p:nvPr>
        </p:nvSpPr>
        <p:spPr/>
        <p:txBody>
          <a:bodyPr/>
          <a:lstStyle/>
          <a:p>
            <a:fld id="{6345B6DD-79BC-459A-98ED-173C892B265E}" type="slidenum">
              <a:rPr lang="en-GB" smtClean="0"/>
              <a:t>27</a:t>
            </a:fld>
            <a:endParaRPr lang="en-GB"/>
          </a:p>
        </p:txBody>
      </p:sp>
    </p:spTree>
    <p:extLst>
      <p:ext uri="{BB962C8B-B14F-4D97-AF65-F5344CB8AC3E}">
        <p14:creationId xmlns:p14="http://schemas.microsoft.com/office/powerpoint/2010/main" val="38953260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Skills are part of our</a:t>
            </a:r>
            <a:r>
              <a:rPr lang="en-GB" baseline="0" dirty="0"/>
              <a:t> everyday lives. Our students are adept at using their skills in their L1 but need help to develop them in English. Skills, grammar and vocabulary are closely linked and can’t be separated. </a:t>
            </a:r>
            <a:endParaRPr lang="en-GB" dirty="0"/>
          </a:p>
        </p:txBody>
      </p:sp>
      <p:sp>
        <p:nvSpPr>
          <p:cNvPr id="4" name="Slide Number Placeholder 3"/>
          <p:cNvSpPr>
            <a:spLocks noGrp="1"/>
          </p:cNvSpPr>
          <p:nvPr>
            <p:ph type="sldNum" sz="quarter" idx="10"/>
          </p:nvPr>
        </p:nvSpPr>
        <p:spPr/>
        <p:txBody>
          <a:bodyPr/>
          <a:lstStyle/>
          <a:p>
            <a:fld id="{6345B6DD-79BC-459A-98ED-173C892B265E}" type="slidenum">
              <a:rPr lang="en-GB" smtClean="0"/>
              <a:t>29</a:t>
            </a:fld>
            <a:endParaRPr lang="en-GB"/>
          </a:p>
        </p:txBody>
      </p:sp>
    </p:spTree>
    <p:extLst>
      <p:ext uri="{BB962C8B-B14F-4D97-AF65-F5344CB8AC3E}">
        <p14:creationId xmlns:p14="http://schemas.microsoft.com/office/powerpoint/2010/main" val="26740219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Share one activity for each that you’ve done recently. What did you do? How did it go? </a:t>
            </a:r>
          </a:p>
        </p:txBody>
      </p:sp>
      <p:sp>
        <p:nvSpPr>
          <p:cNvPr id="4" name="Slide Number Placeholder 3"/>
          <p:cNvSpPr>
            <a:spLocks noGrp="1"/>
          </p:cNvSpPr>
          <p:nvPr>
            <p:ph type="sldNum" sz="quarter" idx="10"/>
          </p:nvPr>
        </p:nvSpPr>
        <p:spPr/>
        <p:txBody>
          <a:bodyPr/>
          <a:lstStyle/>
          <a:p>
            <a:fld id="{6345B6DD-79BC-459A-98ED-173C892B265E}" type="slidenum">
              <a:rPr lang="en-GB" smtClean="0"/>
              <a:t>30</a:t>
            </a:fld>
            <a:endParaRPr lang="en-GB"/>
          </a:p>
        </p:txBody>
      </p:sp>
    </p:spTree>
    <p:extLst>
      <p:ext uri="{BB962C8B-B14F-4D97-AF65-F5344CB8AC3E}">
        <p14:creationId xmlns:p14="http://schemas.microsoft.com/office/powerpoint/2010/main" val="37848412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Any activity needs preparation beforehand, support during and follow-up afterwards</a:t>
            </a:r>
          </a:p>
          <a:p>
            <a:r>
              <a:rPr lang="en-GB" dirty="0"/>
              <a:t>Work</a:t>
            </a:r>
            <a:r>
              <a:rPr lang="en-GB" baseline="0" dirty="0"/>
              <a:t> in groups. Look at the activity you have been given. Decide how you would prepare, support and follow up the activity with a class</a:t>
            </a:r>
            <a:endParaRPr lang="en-GB" dirty="0"/>
          </a:p>
        </p:txBody>
      </p:sp>
      <p:sp>
        <p:nvSpPr>
          <p:cNvPr id="4" name="Slide Number Placeholder 3"/>
          <p:cNvSpPr>
            <a:spLocks noGrp="1"/>
          </p:cNvSpPr>
          <p:nvPr>
            <p:ph type="sldNum" sz="quarter" idx="10"/>
          </p:nvPr>
        </p:nvSpPr>
        <p:spPr/>
        <p:txBody>
          <a:bodyPr/>
          <a:lstStyle/>
          <a:p>
            <a:fld id="{6345B6DD-79BC-459A-98ED-173C892B265E}" type="slidenum">
              <a:rPr lang="en-GB" smtClean="0"/>
              <a:t>31</a:t>
            </a:fld>
            <a:endParaRPr lang="en-GB"/>
          </a:p>
        </p:txBody>
      </p:sp>
    </p:spTree>
    <p:extLst>
      <p:ext uri="{BB962C8B-B14F-4D97-AF65-F5344CB8AC3E}">
        <p14:creationId xmlns:p14="http://schemas.microsoft.com/office/powerpoint/2010/main" val="23387689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345B6DD-79BC-459A-98ED-173C892B265E}" type="slidenum">
              <a:rPr lang="en-GB" smtClean="0"/>
              <a:t>32</a:t>
            </a:fld>
            <a:endParaRPr lang="en-GB"/>
          </a:p>
        </p:txBody>
      </p:sp>
    </p:spTree>
    <p:extLst>
      <p:ext uri="{BB962C8B-B14F-4D97-AF65-F5344CB8AC3E}">
        <p14:creationId xmlns:p14="http://schemas.microsoft.com/office/powerpoint/2010/main" val="31102723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Do the warmer with the instructions</a:t>
            </a:r>
            <a:r>
              <a:rPr lang="en-GB" baseline="0" dirty="0"/>
              <a:t> on </a:t>
            </a:r>
            <a:r>
              <a:rPr lang="en-GB" baseline="0"/>
              <a:t>green slips of paper</a:t>
            </a:r>
          </a:p>
          <a:p>
            <a:endParaRPr lang="en-GB"/>
          </a:p>
          <a:p>
            <a:r>
              <a:rPr lang="en-GB" dirty="0"/>
              <a:t>Discuss the problems around the room then check the solutions</a:t>
            </a:r>
            <a:r>
              <a:rPr lang="en-GB" baseline="0" dirty="0"/>
              <a:t> on the </a:t>
            </a:r>
            <a:r>
              <a:rPr lang="en-GB" baseline="0" dirty="0" err="1"/>
              <a:t>handout</a:t>
            </a:r>
            <a:endParaRPr lang="en-GB" dirty="0"/>
          </a:p>
        </p:txBody>
      </p:sp>
      <p:sp>
        <p:nvSpPr>
          <p:cNvPr id="4" name="Slide Number Placeholder 3"/>
          <p:cNvSpPr>
            <a:spLocks noGrp="1"/>
          </p:cNvSpPr>
          <p:nvPr>
            <p:ph type="sldNum" sz="quarter" idx="10"/>
          </p:nvPr>
        </p:nvSpPr>
        <p:spPr/>
        <p:txBody>
          <a:bodyPr/>
          <a:lstStyle/>
          <a:p>
            <a:fld id="{6345B6DD-79BC-459A-98ED-173C892B265E}" type="slidenum">
              <a:rPr lang="en-GB" smtClean="0"/>
              <a:t>33</a:t>
            </a:fld>
            <a:endParaRPr lang="en-GB"/>
          </a:p>
        </p:txBody>
      </p:sp>
    </p:spTree>
    <p:extLst>
      <p:ext uri="{BB962C8B-B14F-4D97-AF65-F5344CB8AC3E}">
        <p14:creationId xmlns:p14="http://schemas.microsoft.com/office/powerpoint/2010/main" val="42082519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Wooden spoon</a:t>
            </a:r>
            <a:r>
              <a:rPr lang="en-GB" baseline="0" dirty="0"/>
              <a:t> creative activity</a:t>
            </a:r>
          </a:p>
          <a:p>
            <a:r>
              <a:rPr lang="en-GB" baseline="0" dirty="0"/>
              <a:t>Vocabulary picture associations</a:t>
            </a:r>
          </a:p>
          <a:p>
            <a:r>
              <a:rPr lang="en-GB" dirty="0"/>
              <a:t>Photographing something outside</a:t>
            </a:r>
            <a:r>
              <a:rPr lang="en-GB" baseline="0" dirty="0"/>
              <a:t> and describing it</a:t>
            </a:r>
          </a:p>
          <a:p>
            <a:endParaRPr lang="en-GB" dirty="0"/>
          </a:p>
        </p:txBody>
      </p:sp>
      <p:sp>
        <p:nvSpPr>
          <p:cNvPr id="4" name="Slide Number Placeholder 3"/>
          <p:cNvSpPr>
            <a:spLocks noGrp="1"/>
          </p:cNvSpPr>
          <p:nvPr>
            <p:ph type="sldNum" sz="quarter" idx="10"/>
          </p:nvPr>
        </p:nvSpPr>
        <p:spPr/>
        <p:txBody>
          <a:bodyPr/>
          <a:lstStyle/>
          <a:p>
            <a:fld id="{6345B6DD-79BC-459A-98ED-173C892B265E}" type="slidenum">
              <a:rPr lang="en-GB" smtClean="0"/>
              <a:t>35</a:t>
            </a:fld>
            <a:endParaRPr lang="en-GB"/>
          </a:p>
        </p:txBody>
      </p:sp>
    </p:spTree>
    <p:extLst>
      <p:ext uri="{BB962C8B-B14F-4D97-AF65-F5344CB8AC3E}">
        <p14:creationId xmlns:p14="http://schemas.microsoft.com/office/powerpoint/2010/main" val="42111728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Brainstorm list that you use regularly with classes. Then click to reveal the list</a:t>
            </a:r>
          </a:p>
        </p:txBody>
      </p:sp>
      <p:sp>
        <p:nvSpPr>
          <p:cNvPr id="4" name="Slide Number Placeholder 3"/>
          <p:cNvSpPr>
            <a:spLocks noGrp="1"/>
          </p:cNvSpPr>
          <p:nvPr>
            <p:ph type="sldNum" sz="quarter" idx="10"/>
          </p:nvPr>
        </p:nvSpPr>
        <p:spPr/>
        <p:txBody>
          <a:bodyPr/>
          <a:lstStyle/>
          <a:p>
            <a:fld id="{6345B6DD-79BC-459A-98ED-173C892B265E}" type="slidenum">
              <a:rPr lang="en-GB" smtClean="0"/>
              <a:t>36</a:t>
            </a:fld>
            <a:endParaRPr lang="en-GB"/>
          </a:p>
        </p:txBody>
      </p:sp>
    </p:spTree>
    <p:extLst>
      <p:ext uri="{BB962C8B-B14F-4D97-AF65-F5344CB8AC3E}">
        <p14:creationId xmlns:p14="http://schemas.microsoft.com/office/powerpoint/2010/main" val="5460868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100</a:t>
            </a:r>
            <a:r>
              <a:rPr lang="en-GB" baseline="0" dirty="0"/>
              <a:t>0 Picture for Teachers to Copy: i</a:t>
            </a:r>
            <a:r>
              <a:rPr lang="en-GB" dirty="0"/>
              <a:t>n pairs,</a:t>
            </a:r>
            <a:r>
              <a:rPr lang="en-GB" baseline="0" dirty="0"/>
              <a:t> each copies a picture from their </a:t>
            </a:r>
            <a:r>
              <a:rPr lang="en-GB" baseline="0" dirty="0" err="1"/>
              <a:t>handout</a:t>
            </a:r>
            <a:r>
              <a:rPr lang="en-GB" baseline="0" dirty="0"/>
              <a:t>. Then exchange and ask partner to locate it on the </a:t>
            </a:r>
            <a:r>
              <a:rPr lang="en-GB" baseline="0" dirty="0" err="1"/>
              <a:t>handout</a:t>
            </a:r>
            <a:endParaRPr lang="en-GB" dirty="0"/>
          </a:p>
        </p:txBody>
      </p:sp>
      <p:sp>
        <p:nvSpPr>
          <p:cNvPr id="4" name="Slide Number Placeholder 3"/>
          <p:cNvSpPr>
            <a:spLocks noGrp="1"/>
          </p:cNvSpPr>
          <p:nvPr>
            <p:ph type="sldNum" sz="quarter" idx="10"/>
          </p:nvPr>
        </p:nvSpPr>
        <p:spPr/>
        <p:txBody>
          <a:bodyPr/>
          <a:lstStyle/>
          <a:p>
            <a:fld id="{6345B6DD-79BC-459A-98ED-173C892B265E}" type="slidenum">
              <a:rPr lang="en-GB" smtClean="0"/>
              <a:t>37</a:t>
            </a:fld>
            <a:endParaRPr lang="en-GB"/>
          </a:p>
        </p:txBody>
      </p:sp>
    </p:spTree>
    <p:extLst>
      <p:ext uri="{BB962C8B-B14F-4D97-AF65-F5344CB8AC3E}">
        <p14:creationId xmlns:p14="http://schemas.microsoft.com/office/powerpoint/2010/main" val="23500999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Ask</a:t>
            </a:r>
            <a:r>
              <a:rPr lang="en-GB" baseline="0" dirty="0"/>
              <a:t> </a:t>
            </a:r>
            <a:r>
              <a:rPr lang="en-GB" baseline="0" dirty="0" err="1"/>
              <a:t>Pps</a:t>
            </a:r>
            <a:r>
              <a:rPr lang="en-GB" baseline="0" dirty="0"/>
              <a:t> to brainstorm in groups then make a list on the board.</a:t>
            </a:r>
          </a:p>
          <a:p>
            <a:r>
              <a:rPr lang="en-GB" baseline="0" dirty="0"/>
              <a:t>Invite a volunteer to organise the board effectively.</a:t>
            </a:r>
          </a:p>
          <a:p>
            <a:r>
              <a:rPr lang="en-GB" baseline="0" dirty="0"/>
              <a:t>Take a resource and develop a lesson plan idea around it. Present to the group.</a:t>
            </a:r>
            <a:endParaRPr lang="en-GB" dirty="0"/>
          </a:p>
        </p:txBody>
      </p:sp>
      <p:sp>
        <p:nvSpPr>
          <p:cNvPr id="4" name="Slide Number Placeholder 3"/>
          <p:cNvSpPr>
            <a:spLocks noGrp="1"/>
          </p:cNvSpPr>
          <p:nvPr>
            <p:ph type="sldNum" sz="quarter" idx="10"/>
          </p:nvPr>
        </p:nvSpPr>
        <p:spPr/>
        <p:txBody>
          <a:bodyPr/>
          <a:lstStyle/>
          <a:p>
            <a:fld id="{6345B6DD-79BC-459A-98ED-173C892B265E}" type="slidenum">
              <a:rPr lang="en-GB" smtClean="0"/>
              <a:t>38</a:t>
            </a:fld>
            <a:endParaRPr lang="en-GB"/>
          </a:p>
        </p:txBody>
      </p:sp>
    </p:spTree>
    <p:extLst>
      <p:ext uri="{BB962C8B-B14F-4D97-AF65-F5344CB8AC3E}">
        <p14:creationId xmlns:p14="http://schemas.microsoft.com/office/powerpoint/2010/main" val="41427564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568E624-24E0-4CA1-AD18-83A8AD193152}" type="slidenum">
              <a:rPr lang="en-GB"/>
              <a:pPr/>
              <a:t>8</a:t>
            </a:fld>
            <a:endParaRPr lang="en-GB"/>
          </a:p>
        </p:txBody>
      </p:sp>
      <p:sp>
        <p:nvSpPr>
          <p:cNvPr id="113666" name="Rectangle 2"/>
          <p:cNvSpPr>
            <a:spLocks noGrp="1" noRot="1" noChangeAspect="1" noChangeArrowheads="1" noTextEdit="1"/>
          </p:cNvSpPr>
          <p:nvPr>
            <p:ph type="sldImg"/>
          </p:nvPr>
        </p:nvSpPr>
        <p:spPr>
          <a:ln/>
        </p:spPr>
      </p:sp>
      <p:sp>
        <p:nvSpPr>
          <p:cNvPr id="113667" name="Rectangle 3"/>
          <p:cNvSpPr>
            <a:spLocks noGrp="1" noChangeArrowheads="1"/>
          </p:cNvSpPr>
          <p:nvPr>
            <p:ph type="body" idx="1"/>
          </p:nvPr>
        </p:nvSpPr>
        <p:spPr/>
        <p:txBody>
          <a:bodyPr/>
          <a:lstStyle/>
          <a:p>
            <a:r>
              <a:rPr lang="en-GB" b="1" u="sng" dirty="0"/>
              <a:t>NLP</a:t>
            </a:r>
          </a:p>
          <a:p>
            <a:r>
              <a:rPr lang="en-GB" dirty="0"/>
              <a:t>Materials: </a:t>
            </a:r>
            <a:r>
              <a:rPr lang="en-GB" dirty="0" err="1"/>
              <a:t>Handouts</a:t>
            </a:r>
            <a:endParaRPr lang="en-GB" dirty="0"/>
          </a:p>
          <a:p>
            <a:endParaRPr lang="en-GB" dirty="0"/>
          </a:p>
          <a:p>
            <a:r>
              <a:rPr lang="en-GB" dirty="0"/>
              <a:t>Just as students work with different intelligences, so they learn through different senses</a:t>
            </a:r>
          </a:p>
          <a:p>
            <a:endParaRPr lang="en-GB" dirty="0"/>
          </a:p>
          <a:p>
            <a:r>
              <a:rPr lang="en-GB" dirty="0"/>
              <a:t>Talk to participants briefly about NLP and show them the three senses on the slide. From the list of activities, which is in their </a:t>
            </a:r>
            <a:r>
              <a:rPr lang="en-GB" dirty="0" err="1"/>
              <a:t>handout</a:t>
            </a:r>
            <a:r>
              <a:rPr lang="en-GB" dirty="0"/>
              <a:t>, tell them one of the activities and ask them which sense is being used to learn. There could be more than one. After you have mentioned a few, show them the answers and ask them to add one or two more activities to each sense.</a:t>
            </a:r>
          </a:p>
          <a:p>
            <a:endParaRPr lang="en-GB" dirty="0"/>
          </a:p>
          <a:p>
            <a:r>
              <a:rPr lang="en-GB" dirty="0"/>
              <a:t>Now, divide them into smaller groups. Ask each group to choose one of the activities. Then, ask each group to expand the activity so that it uses the other senses also. For example: using graphs in class provides a visual stimulus to the lesson, making the graph relies more on the kinaesthetic, and presenting the information on the graph to the class appeals to the auditory. </a:t>
            </a:r>
          </a:p>
          <a:p>
            <a:endParaRPr lang="en-GB"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What topics</a:t>
            </a:r>
            <a:r>
              <a:rPr lang="en-GB" baseline="0" dirty="0"/>
              <a:t> would you like? Pronunciation/student-centred learning/more on skills development/more on presenting and practising grammar/setting up activities/giving feedback on spoken and written errors/</a:t>
            </a:r>
            <a:r>
              <a:rPr lang="en-GB" baseline="0" dirty="0" err="1"/>
              <a:t>tecahing</a:t>
            </a:r>
            <a:r>
              <a:rPr lang="en-GB" baseline="0" dirty="0"/>
              <a:t> beginners/basic literacy/teaching adults</a:t>
            </a:r>
            <a:endParaRPr lang="en-GB" dirty="0"/>
          </a:p>
        </p:txBody>
      </p:sp>
      <p:sp>
        <p:nvSpPr>
          <p:cNvPr id="4" name="Slide Number Placeholder 3"/>
          <p:cNvSpPr>
            <a:spLocks noGrp="1"/>
          </p:cNvSpPr>
          <p:nvPr>
            <p:ph type="sldNum" sz="quarter" idx="10"/>
          </p:nvPr>
        </p:nvSpPr>
        <p:spPr/>
        <p:txBody>
          <a:bodyPr/>
          <a:lstStyle/>
          <a:p>
            <a:fld id="{6345B6DD-79BC-459A-98ED-173C892B265E}" type="slidenum">
              <a:rPr lang="en-GB" smtClean="0"/>
              <a:t>40</a:t>
            </a:fld>
            <a:endParaRPr lang="en-GB"/>
          </a:p>
        </p:txBody>
      </p:sp>
    </p:spTree>
    <p:extLst>
      <p:ext uri="{BB962C8B-B14F-4D97-AF65-F5344CB8AC3E}">
        <p14:creationId xmlns:p14="http://schemas.microsoft.com/office/powerpoint/2010/main" val="7369121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Discuss in pairs how you plan lessons at the moment – what you include, how you structure</a:t>
            </a:r>
            <a:r>
              <a:rPr lang="en-GB" baseline="0" dirty="0"/>
              <a:t> your plan, how detailed you make it</a:t>
            </a:r>
            <a:endParaRPr lang="en-GB" dirty="0"/>
          </a:p>
        </p:txBody>
      </p:sp>
      <p:sp>
        <p:nvSpPr>
          <p:cNvPr id="4" name="Slide Number Placeholder 3"/>
          <p:cNvSpPr>
            <a:spLocks noGrp="1"/>
          </p:cNvSpPr>
          <p:nvPr>
            <p:ph type="sldNum" sz="quarter" idx="10"/>
          </p:nvPr>
        </p:nvSpPr>
        <p:spPr/>
        <p:txBody>
          <a:bodyPr/>
          <a:lstStyle/>
          <a:p>
            <a:fld id="{6345B6DD-79BC-459A-98ED-173C892B265E}" type="slidenum">
              <a:rPr lang="en-GB" smtClean="0"/>
              <a:t>11</a:t>
            </a:fld>
            <a:endParaRPr lang="en-GB"/>
          </a:p>
        </p:txBody>
      </p:sp>
    </p:spTree>
    <p:extLst>
      <p:ext uri="{BB962C8B-B14F-4D97-AF65-F5344CB8AC3E}">
        <p14:creationId xmlns:p14="http://schemas.microsoft.com/office/powerpoint/2010/main" val="11935349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345B6DD-79BC-459A-98ED-173C892B265E}" type="slidenum">
              <a:rPr lang="en-GB" smtClean="0"/>
              <a:t>15</a:t>
            </a:fld>
            <a:endParaRPr lang="en-GB"/>
          </a:p>
        </p:txBody>
      </p:sp>
    </p:spTree>
    <p:extLst>
      <p:ext uri="{BB962C8B-B14F-4D97-AF65-F5344CB8AC3E}">
        <p14:creationId xmlns:p14="http://schemas.microsoft.com/office/powerpoint/2010/main" val="4964439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Share your favourite technique for teaching</a:t>
            </a:r>
            <a:r>
              <a:rPr lang="en-GB" baseline="0" dirty="0"/>
              <a:t> grammar to your students</a:t>
            </a:r>
            <a:endParaRPr lang="en-GB" dirty="0"/>
          </a:p>
        </p:txBody>
      </p:sp>
      <p:sp>
        <p:nvSpPr>
          <p:cNvPr id="4" name="Slide Number Placeholder 3"/>
          <p:cNvSpPr>
            <a:spLocks noGrp="1"/>
          </p:cNvSpPr>
          <p:nvPr>
            <p:ph type="sldNum" sz="quarter" idx="10"/>
          </p:nvPr>
        </p:nvSpPr>
        <p:spPr/>
        <p:txBody>
          <a:bodyPr/>
          <a:lstStyle/>
          <a:p>
            <a:fld id="{6345B6DD-79BC-459A-98ED-173C892B265E}" type="slidenum">
              <a:rPr lang="en-GB" smtClean="0"/>
              <a:t>16</a:t>
            </a:fld>
            <a:endParaRPr lang="en-GB"/>
          </a:p>
        </p:txBody>
      </p:sp>
    </p:spTree>
    <p:extLst>
      <p:ext uri="{BB962C8B-B14F-4D97-AF65-F5344CB8AC3E}">
        <p14:creationId xmlns:p14="http://schemas.microsoft.com/office/powerpoint/2010/main" val="33195548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Show pictures</a:t>
            </a:r>
            <a:r>
              <a:rPr lang="en-GB" baseline="0" dirty="0"/>
              <a:t> and elicit countries</a:t>
            </a:r>
          </a:p>
          <a:p>
            <a:r>
              <a:rPr lang="en-GB" baseline="0" dirty="0"/>
              <a:t>Copy chart onto flipchart Name/France/Spain/India/Britain/USA </a:t>
            </a:r>
          </a:p>
          <a:p>
            <a:r>
              <a:rPr lang="en-GB" baseline="0" dirty="0"/>
              <a:t>Ask: Have you been to….? and complete the table by ticking the appropriate boxes.</a:t>
            </a:r>
          </a:p>
          <a:p>
            <a:r>
              <a:rPr lang="en-GB" baseline="0" dirty="0"/>
              <a:t>Elicit question from class and write on BB. Explain form and meaning of Present Perfect Simple. </a:t>
            </a:r>
          </a:p>
          <a:p>
            <a:r>
              <a:rPr lang="en-GB" baseline="0" dirty="0"/>
              <a:t>Rub ticks off the board. Class copies the empty table and leaves space for names. Ask each other the question </a:t>
            </a:r>
            <a:r>
              <a:rPr lang="en-GB" i="1" baseline="0" dirty="0"/>
              <a:t>Have you been to…? </a:t>
            </a:r>
            <a:r>
              <a:rPr lang="en-GB" i="0" baseline="0" dirty="0"/>
              <a:t>And tick the appropriate boxes. Write sentences in their notebooks about the people they interviewed. </a:t>
            </a:r>
          </a:p>
          <a:p>
            <a:r>
              <a:rPr lang="en-GB" i="0" baseline="0" dirty="0"/>
              <a:t>Ask how this could be adapted to their classrooms</a:t>
            </a:r>
            <a:endParaRPr lang="en-GB" i="0" dirty="0"/>
          </a:p>
        </p:txBody>
      </p:sp>
      <p:sp>
        <p:nvSpPr>
          <p:cNvPr id="4" name="Slide Number Placeholder 3"/>
          <p:cNvSpPr>
            <a:spLocks noGrp="1"/>
          </p:cNvSpPr>
          <p:nvPr>
            <p:ph type="sldNum" sz="quarter" idx="10"/>
          </p:nvPr>
        </p:nvSpPr>
        <p:spPr/>
        <p:txBody>
          <a:bodyPr/>
          <a:lstStyle/>
          <a:p>
            <a:fld id="{6345B6DD-79BC-459A-98ED-173C892B265E}" type="slidenum">
              <a:rPr lang="en-GB" smtClean="0"/>
              <a:t>17</a:t>
            </a:fld>
            <a:endParaRPr lang="en-GB"/>
          </a:p>
        </p:txBody>
      </p:sp>
    </p:spTree>
    <p:extLst>
      <p:ext uri="{BB962C8B-B14F-4D97-AF65-F5344CB8AC3E}">
        <p14:creationId xmlns:p14="http://schemas.microsoft.com/office/powerpoint/2010/main" val="31364508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Think about one that you might like to try for the micro-teaching session in the afternoon.</a:t>
            </a:r>
          </a:p>
        </p:txBody>
      </p:sp>
      <p:sp>
        <p:nvSpPr>
          <p:cNvPr id="4" name="Slide Number Placeholder 3"/>
          <p:cNvSpPr>
            <a:spLocks noGrp="1"/>
          </p:cNvSpPr>
          <p:nvPr>
            <p:ph type="sldNum" sz="quarter" idx="10"/>
          </p:nvPr>
        </p:nvSpPr>
        <p:spPr/>
        <p:txBody>
          <a:bodyPr/>
          <a:lstStyle/>
          <a:p>
            <a:fld id="{6345B6DD-79BC-459A-98ED-173C892B265E}" type="slidenum">
              <a:rPr lang="en-GB" smtClean="0"/>
              <a:t>18</a:t>
            </a:fld>
            <a:endParaRPr lang="en-GB"/>
          </a:p>
        </p:txBody>
      </p:sp>
    </p:spTree>
    <p:extLst>
      <p:ext uri="{BB962C8B-B14F-4D97-AF65-F5344CB8AC3E}">
        <p14:creationId xmlns:p14="http://schemas.microsoft.com/office/powerpoint/2010/main" val="38657432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More ideas from https://www.tefl.net/elt/ideas/games/word-bag/ </a:t>
            </a:r>
          </a:p>
          <a:p>
            <a:r>
              <a:rPr lang="en-GB" dirty="0"/>
              <a:t>https://teflgeek.net/2012/10/08/starting-a-vocabulary-box-wordbag/</a:t>
            </a:r>
          </a:p>
          <a:p>
            <a:r>
              <a:rPr lang="en-GB" dirty="0"/>
              <a:t>https://www.teachingenglish.org.uk/article/recycling-vocabulary</a:t>
            </a:r>
          </a:p>
          <a:p>
            <a:endParaRPr lang="en-GB" dirty="0"/>
          </a:p>
          <a:p>
            <a:endParaRPr lang="en-GB" dirty="0"/>
          </a:p>
        </p:txBody>
      </p:sp>
      <p:sp>
        <p:nvSpPr>
          <p:cNvPr id="4" name="Slide Number Placeholder 3"/>
          <p:cNvSpPr>
            <a:spLocks noGrp="1"/>
          </p:cNvSpPr>
          <p:nvPr>
            <p:ph type="sldNum" sz="quarter" idx="10"/>
          </p:nvPr>
        </p:nvSpPr>
        <p:spPr/>
        <p:txBody>
          <a:bodyPr/>
          <a:lstStyle/>
          <a:p>
            <a:fld id="{6345B6DD-79BC-459A-98ED-173C892B265E}" type="slidenum">
              <a:rPr lang="en-GB" smtClean="0"/>
              <a:t>23</a:t>
            </a:fld>
            <a:endParaRPr lang="en-GB"/>
          </a:p>
        </p:txBody>
      </p:sp>
    </p:spTree>
    <p:extLst>
      <p:ext uri="{BB962C8B-B14F-4D97-AF65-F5344CB8AC3E}">
        <p14:creationId xmlns:p14="http://schemas.microsoft.com/office/powerpoint/2010/main" val="31265894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Brainstorm all aspects of CM in small groups</a:t>
            </a:r>
          </a:p>
          <a:p>
            <a:endParaRPr lang="en-GB" dirty="0"/>
          </a:p>
        </p:txBody>
      </p:sp>
      <p:sp>
        <p:nvSpPr>
          <p:cNvPr id="4" name="Slide Number Placeholder 3"/>
          <p:cNvSpPr>
            <a:spLocks noGrp="1"/>
          </p:cNvSpPr>
          <p:nvPr>
            <p:ph type="sldNum" sz="quarter" idx="10"/>
          </p:nvPr>
        </p:nvSpPr>
        <p:spPr/>
        <p:txBody>
          <a:bodyPr/>
          <a:lstStyle/>
          <a:p>
            <a:fld id="{6345B6DD-79BC-459A-98ED-173C892B265E}" type="slidenum">
              <a:rPr lang="en-GB" smtClean="0"/>
              <a:t>25</a:t>
            </a:fld>
            <a:endParaRPr lang="en-GB"/>
          </a:p>
        </p:txBody>
      </p:sp>
    </p:spTree>
    <p:extLst>
      <p:ext uri="{BB962C8B-B14F-4D97-AF65-F5344CB8AC3E}">
        <p14:creationId xmlns:p14="http://schemas.microsoft.com/office/powerpoint/2010/main" val="35404243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2D7ADD2-FF91-4AEE-A78B-BC60CBAC8476}" type="datetimeFigureOut">
              <a:rPr lang="en-GB" smtClean="0"/>
              <a:t>22/08/2017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8852EB1-A9FC-492D-B51F-30602D63176F}" type="slidenum">
              <a:rPr lang="en-GB" smtClean="0"/>
              <a:t>‹#›</a:t>
            </a:fld>
            <a:endParaRPr lang="en-GB"/>
          </a:p>
        </p:txBody>
      </p:sp>
    </p:spTree>
    <p:extLst>
      <p:ext uri="{BB962C8B-B14F-4D97-AF65-F5344CB8AC3E}">
        <p14:creationId xmlns:p14="http://schemas.microsoft.com/office/powerpoint/2010/main" val="4093877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2D7ADD2-FF91-4AEE-A78B-BC60CBAC8476}" type="datetimeFigureOut">
              <a:rPr lang="en-GB" smtClean="0"/>
              <a:t>22/08/2017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8852EB1-A9FC-492D-B51F-30602D63176F}" type="slidenum">
              <a:rPr lang="en-GB" smtClean="0"/>
              <a:t>‹#›</a:t>
            </a:fld>
            <a:endParaRPr lang="en-GB"/>
          </a:p>
        </p:txBody>
      </p:sp>
    </p:spTree>
    <p:extLst>
      <p:ext uri="{BB962C8B-B14F-4D97-AF65-F5344CB8AC3E}">
        <p14:creationId xmlns:p14="http://schemas.microsoft.com/office/powerpoint/2010/main" val="31119222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2D7ADD2-FF91-4AEE-A78B-BC60CBAC8476}" type="datetimeFigureOut">
              <a:rPr lang="en-GB" smtClean="0"/>
              <a:t>22/08/2017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8852EB1-A9FC-492D-B51F-30602D63176F}" type="slidenum">
              <a:rPr lang="en-GB" smtClean="0"/>
              <a:t>‹#›</a:t>
            </a:fld>
            <a:endParaRPr lang="en-GB"/>
          </a:p>
        </p:txBody>
      </p:sp>
    </p:spTree>
    <p:extLst>
      <p:ext uri="{BB962C8B-B14F-4D97-AF65-F5344CB8AC3E}">
        <p14:creationId xmlns:p14="http://schemas.microsoft.com/office/powerpoint/2010/main" val="41775472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2D7ADD2-FF91-4AEE-A78B-BC60CBAC8476}" type="datetimeFigureOut">
              <a:rPr lang="en-GB" smtClean="0"/>
              <a:t>22/08/2017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8852EB1-A9FC-492D-B51F-30602D63176F}" type="slidenum">
              <a:rPr lang="en-GB" smtClean="0"/>
              <a:t>‹#›</a:t>
            </a:fld>
            <a:endParaRPr lang="en-GB"/>
          </a:p>
        </p:txBody>
      </p:sp>
    </p:spTree>
    <p:extLst>
      <p:ext uri="{BB962C8B-B14F-4D97-AF65-F5344CB8AC3E}">
        <p14:creationId xmlns:p14="http://schemas.microsoft.com/office/powerpoint/2010/main" val="9072206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2D7ADD2-FF91-4AEE-A78B-BC60CBAC8476}" type="datetimeFigureOut">
              <a:rPr lang="en-GB" smtClean="0"/>
              <a:t>22/08/2017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8852EB1-A9FC-492D-B51F-30602D63176F}" type="slidenum">
              <a:rPr lang="en-GB" smtClean="0"/>
              <a:t>‹#›</a:t>
            </a:fld>
            <a:endParaRPr lang="en-GB"/>
          </a:p>
        </p:txBody>
      </p:sp>
    </p:spTree>
    <p:extLst>
      <p:ext uri="{BB962C8B-B14F-4D97-AF65-F5344CB8AC3E}">
        <p14:creationId xmlns:p14="http://schemas.microsoft.com/office/powerpoint/2010/main" val="33432741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2D7ADD2-FF91-4AEE-A78B-BC60CBAC8476}" type="datetimeFigureOut">
              <a:rPr lang="en-GB" smtClean="0"/>
              <a:t>22/08/2017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8852EB1-A9FC-492D-B51F-30602D63176F}" type="slidenum">
              <a:rPr lang="en-GB" smtClean="0"/>
              <a:t>‹#›</a:t>
            </a:fld>
            <a:endParaRPr lang="en-GB"/>
          </a:p>
        </p:txBody>
      </p:sp>
    </p:spTree>
    <p:extLst>
      <p:ext uri="{BB962C8B-B14F-4D97-AF65-F5344CB8AC3E}">
        <p14:creationId xmlns:p14="http://schemas.microsoft.com/office/powerpoint/2010/main" val="14345755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2D7ADD2-FF91-4AEE-A78B-BC60CBAC8476}" type="datetimeFigureOut">
              <a:rPr lang="en-GB" smtClean="0"/>
              <a:t>22/08/2017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8852EB1-A9FC-492D-B51F-30602D63176F}" type="slidenum">
              <a:rPr lang="en-GB" smtClean="0"/>
              <a:t>‹#›</a:t>
            </a:fld>
            <a:endParaRPr lang="en-GB"/>
          </a:p>
        </p:txBody>
      </p:sp>
    </p:spTree>
    <p:extLst>
      <p:ext uri="{BB962C8B-B14F-4D97-AF65-F5344CB8AC3E}">
        <p14:creationId xmlns:p14="http://schemas.microsoft.com/office/powerpoint/2010/main" val="41472174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2D7ADD2-FF91-4AEE-A78B-BC60CBAC8476}" type="datetimeFigureOut">
              <a:rPr lang="en-GB" smtClean="0"/>
              <a:t>22/08/2017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8852EB1-A9FC-492D-B51F-30602D63176F}" type="slidenum">
              <a:rPr lang="en-GB" smtClean="0"/>
              <a:t>‹#›</a:t>
            </a:fld>
            <a:endParaRPr lang="en-GB"/>
          </a:p>
        </p:txBody>
      </p:sp>
    </p:spTree>
    <p:extLst>
      <p:ext uri="{BB962C8B-B14F-4D97-AF65-F5344CB8AC3E}">
        <p14:creationId xmlns:p14="http://schemas.microsoft.com/office/powerpoint/2010/main" val="3827482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D7ADD2-FF91-4AEE-A78B-BC60CBAC8476}" type="datetimeFigureOut">
              <a:rPr lang="en-GB" smtClean="0"/>
              <a:t>22/08/2017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8852EB1-A9FC-492D-B51F-30602D63176F}" type="slidenum">
              <a:rPr lang="en-GB" smtClean="0"/>
              <a:t>‹#›</a:t>
            </a:fld>
            <a:endParaRPr lang="en-GB"/>
          </a:p>
        </p:txBody>
      </p:sp>
    </p:spTree>
    <p:extLst>
      <p:ext uri="{BB962C8B-B14F-4D97-AF65-F5344CB8AC3E}">
        <p14:creationId xmlns:p14="http://schemas.microsoft.com/office/powerpoint/2010/main" val="16597731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2D7ADD2-FF91-4AEE-A78B-BC60CBAC8476}" type="datetimeFigureOut">
              <a:rPr lang="en-GB" smtClean="0"/>
              <a:t>22/08/2017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8852EB1-A9FC-492D-B51F-30602D63176F}" type="slidenum">
              <a:rPr lang="en-GB" smtClean="0"/>
              <a:t>‹#›</a:t>
            </a:fld>
            <a:endParaRPr lang="en-GB"/>
          </a:p>
        </p:txBody>
      </p:sp>
    </p:spTree>
    <p:extLst>
      <p:ext uri="{BB962C8B-B14F-4D97-AF65-F5344CB8AC3E}">
        <p14:creationId xmlns:p14="http://schemas.microsoft.com/office/powerpoint/2010/main" val="1210379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2D7ADD2-FF91-4AEE-A78B-BC60CBAC8476}" type="datetimeFigureOut">
              <a:rPr lang="en-GB" smtClean="0"/>
              <a:t>22/08/2017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8852EB1-A9FC-492D-B51F-30602D63176F}" type="slidenum">
              <a:rPr lang="en-GB" smtClean="0"/>
              <a:t>‹#›</a:t>
            </a:fld>
            <a:endParaRPr lang="en-GB"/>
          </a:p>
        </p:txBody>
      </p:sp>
    </p:spTree>
    <p:extLst>
      <p:ext uri="{BB962C8B-B14F-4D97-AF65-F5344CB8AC3E}">
        <p14:creationId xmlns:p14="http://schemas.microsoft.com/office/powerpoint/2010/main" val="37566993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D7ADD2-FF91-4AEE-A78B-BC60CBAC8476}" type="datetimeFigureOut">
              <a:rPr lang="en-GB" smtClean="0"/>
              <a:t>22/08/2017</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852EB1-A9FC-492D-B51F-30602D63176F}" type="slidenum">
              <a:rPr lang="en-GB" smtClean="0"/>
              <a:t>‹#›</a:t>
            </a:fld>
            <a:endParaRPr lang="en-GB"/>
          </a:p>
        </p:txBody>
      </p:sp>
    </p:spTree>
    <p:extLst>
      <p:ext uri="{BB962C8B-B14F-4D97-AF65-F5344CB8AC3E}">
        <p14:creationId xmlns:p14="http://schemas.microsoft.com/office/powerpoint/2010/main" val="3083804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images.google.co.uk/imgres?imgurl=http://teachingtreasures.com.au/pic/aeroplane.gif&amp;imgrefurl=http://teachingtreasures.com.au/recognize&amp;spell.htm&amp;h=306&amp;w=481&amp;sz=6&amp;tbnid=stNETMutPasJ:&amp;tbnh=80&amp;tbnw=125&amp;start=1&amp;prev=/images?q=aeroplane&amp;hl=en&amp;lr=&amp;ie=UTF-8"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_rels/slide3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22.jpeg"/></Relationships>
</file>

<file path=ppt/slides/_rels/slide3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25.jpeg"/><Relationship Id="rId5" Type="http://schemas.openxmlformats.org/officeDocument/2006/relationships/hyperlink" Target="https://atiyepestel.files.wordpress.com/2013/05/1000pictures_all.pdf" TargetMode="External"/><Relationship Id="rId4" Type="http://schemas.openxmlformats.org/officeDocument/2006/relationships/hyperlink" Target="http://unesdoc.unesco.org/images/0004/000433/043336EB.pdf" TargetMode="External"/></Relationships>
</file>

<file path=ppt/slides/_rels/slide3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0" y="2708920"/>
            <a:ext cx="8496944" cy="1470025"/>
          </a:xfrm>
        </p:spPr>
        <p:txBody>
          <a:bodyPr>
            <a:normAutofit fontScale="90000"/>
          </a:bodyPr>
          <a:lstStyle/>
          <a:p>
            <a:r>
              <a:rPr lang="en-GB" b="1" dirty="0"/>
              <a:t>ELT Teacher Training Course</a:t>
            </a:r>
            <a:br>
              <a:rPr lang="en-GB" b="1" dirty="0"/>
            </a:br>
            <a:r>
              <a:rPr lang="en-GB" dirty="0"/>
              <a:t>Thessaloniki, August 14</a:t>
            </a:r>
            <a:r>
              <a:rPr lang="en-GB" baseline="30000" dirty="0"/>
              <a:t>th</a:t>
            </a:r>
            <a:r>
              <a:rPr lang="en-GB" dirty="0"/>
              <a:t> and 15</a:t>
            </a:r>
            <a:r>
              <a:rPr lang="en-GB" baseline="30000" dirty="0"/>
              <a:t>th</a:t>
            </a:r>
            <a:r>
              <a:rPr lang="en-GB" dirty="0"/>
              <a:t> 2017</a:t>
            </a:r>
          </a:p>
        </p:txBody>
      </p:sp>
      <p:sp>
        <p:nvSpPr>
          <p:cNvPr id="3" name="Subtitle 2"/>
          <p:cNvSpPr>
            <a:spLocks noGrp="1"/>
          </p:cNvSpPr>
          <p:nvPr>
            <p:ph type="subTitle" idx="1"/>
          </p:nvPr>
        </p:nvSpPr>
        <p:spPr>
          <a:xfrm>
            <a:off x="4572000" y="4869160"/>
            <a:ext cx="4384808" cy="1343000"/>
          </a:xfrm>
        </p:spPr>
        <p:txBody>
          <a:bodyPr/>
          <a:lstStyle/>
          <a:p>
            <a:pPr algn="r"/>
            <a:endParaRPr lang="en-GB" dirty="0"/>
          </a:p>
          <a:p>
            <a:pPr algn="r"/>
            <a:r>
              <a:rPr lang="en-GB" i="1" dirty="0">
                <a:solidFill>
                  <a:schemeClr val="tx1"/>
                </a:solidFill>
              </a:rPr>
              <a:t>Julietta Schoenmann, UK</a:t>
            </a:r>
          </a:p>
        </p:txBody>
      </p:sp>
      <p:sp>
        <p:nvSpPr>
          <p:cNvPr id="4" name="TextBox 3"/>
          <p:cNvSpPr txBox="1"/>
          <p:nvPr/>
        </p:nvSpPr>
        <p:spPr>
          <a:xfrm>
            <a:off x="1331640" y="764704"/>
            <a:ext cx="6984776" cy="1862048"/>
          </a:xfrm>
          <a:prstGeom prst="rect">
            <a:avLst/>
          </a:prstGeom>
          <a:noFill/>
        </p:spPr>
        <p:txBody>
          <a:bodyPr wrap="square" rtlCol="0">
            <a:spAutoFit/>
          </a:bodyPr>
          <a:lstStyle/>
          <a:p>
            <a:pPr algn="ctr"/>
            <a:r>
              <a:rPr lang="en-GB" sz="11500" dirty="0">
                <a:latin typeface="Brush Script MT" pitchFamily="66" charset="0"/>
              </a:rPr>
              <a:t>Welcome!</a:t>
            </a:r>
          </a:p>
        </p:txBody>
      </p:sp>
      <p:pic>
        <p:nvPicPr>
          <p:cNvPr id="1028" name="Picture 4" descr="Image result for thessalonik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991" y="4221088"/>
            <a:ext cx="3147905" cy="23180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08096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Lesson planning</a:t>
            </a:r>
          </a:p>
        </p:txBody>
      </p:sp>
      <p:sp>
        <p:nvSpPr>
          <p:cNvPr id="3" name="Content Placeholder 2"/>
          <p:cNvSpPr>
            <a:spLocks noGrp="1"/>
          </p:cNvSpPr>
          <p:nvPr>
            <p:ph idx="1"/>
          </p:nvPr>
        </p:nvSpPr>
        <p:spPr/>
        <p:txBody>
          <a:bodyPr/>
          <a:lstStyle/>
          <a:p>
            <a:pPr marL="0" indent="0">
              <a:buNone/>
            </a:pPr>
            <a:r>
              <a:rPr lang="en-GB" i="1" dirty="0"/>
              <a:t>By the end of the session you’ll have:</a:t>
            </a:r>
          </a:p>
          <a:p>
            <a:r>
              <a:rPr lang="en-GB" dirty="0"/>
              <a:t>shared your own experience of lesson planning</a:t>
            </a:r>
          </a:p>
          <a:p>
            <a:r>
              <a:rPr lang="en-GB" dirty="0"/>
              <a:t>explored the components of lesson plans</a:t>
            </a:r>
          </a:p>
          <a:p>
            <a:r>
              <a:rPr lang="en-GB" dirty="0"/>
              <a:t>ordered a jumbled lesson plan</a:t>
            </a:r>
          </a:p>
          <a:p>
            <a:r>
              <a:rPr lang="en-GB" dirty="0"/>
              <a:t>designed a lesson plan template for personal use</a:t>
            </a:r>
          </a:p>
          <a:p>
            <a:pPr marL="0" indent="0">
              <a:buNone/>
            </a:pPr>
            <a:endParaRPr lang="en-GB" dirty="0"/>
          </a:p>
        </p:txBody>
      </p:sp>
    </p:spTree>
    <p:extLst>
      <p:ext uri="{BB962C8B-B14F-4D97-AF65-F5344CB8AC3E}">
        <p14:creationId xmlns:p14="http://schemas.microsoft.com/office/powerpoint/2010/main" val="41799037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Lesson planning…. </a:t>
            </a:r>
          </a:p>
        </p:txBody>
      </p:sp>
      <p:pic>
        <p:nvPicPr>
          <p:cNvPr id="4098" name="Picture 2" descr="Image result for teacher thinking"/>
          <p:cNvPicPr>
            <a:picLocks noChangeAspect="1" noChangeArrowheads="1"/>
          </p:cNvPicPr>
          <p:nvPr/>
        </p:nvPicPr>
        <p:blipFill rotWithShape="1">
          <a:blip r:embed="rId3">
            <a:extLst>
              <a:ext uri="{28A0092B-C50C-407E-A947-70E740481C1C}">
                <a14:useLocalDpi xmlns:a14="http://schemas.microsoft.com/office/drawing/2010/main" val="0"/>
              </a:ext>
            </a:extLst>
          </a:blip>
          <a:srcRect l="28415" r="29265"/>
          <a:stretch/>
        </p:blipFill>
        <p:spPr bwMode="auto">
          <a:xfrm>
            <a:off x="179513" y="3872626"/>
            <a:ext cx="3240360" cy="2862318"/>
          </a:xfrm>
          <a:prstGeom prst="rect">
            <a:avLst/>
          </a:prstGeom>
          <a:noFill/>
          <a:extLst>
            <a:ext uri="{909E8E84-426E-40DD-AFC4-6F175D3DCCD1}">
              <a14:hiddenFill xmlns:a14="http://schemas.microsoft.com/office/drawing/2010/main">
                <a:solidFill>
                  <a:srgbClr val="FFFFFF"/>
                </a:solidFill>
              </a14:hiddenFill>
            </a:ext>
          </a:extLst>
        </p:spPr>
      </p:pic>
      <p:sp>
        <p:nvSpPr>
          <p:cNvPr id="4" name="Cloud Callout 3"/>
          <p:cNvSpPr/>
          <p:nvPr/>
        </p:nvSpPr>
        <p:spPr>
          <a:xfrm>
            <a:off x="3419872" y="1556792"/>
            <a:ext cx="5661837" cy="2736304"/>
          </a:xfrm>
          <a:prstGeom prst="cloudCallout">
            <a:avLst>
              <a:gd name="adj1" fmla="val -69304"/>
              <a:gd name="adj2" fmla="val 49115"/>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solidFill>
                  <a:schemeClr val="tx1"/>
                </a:solidFill>
              </a:rPr>
              <a:t>What shall I do in class tomorrow?</a:t>
            </a:r>
          </a:p>
        </p:txBody>
      </p:sp>
    </p:spTree>
    <p:extLst>
      <p:ext uri="{BB962C8B-B14F-4D97-AF65-F5344CB8AC3E}">
        <p14:creationId xmlns:p14="http://schemas.microsoft.com/office/powerpoint/2010/main" val="31992393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Lesson plan components</a:t>
            </a:r>
          </a:p>
        </p:txBody>
      </p:sp>
      <p:sp>
        <p:nvSpPr>
          <p:cNvPr id="3" name="Content Placeholder 2"/>
          <p:cNvSpPr>
            <a:spLocks noGrp="1"/>
          </p:cNvSpPr>
          <p:nvPr>
            <p:ph idx="1"/>
          </p:nvPr>
        </p:nvSpPr>
        <p:spPr>
          <a:xfrm>
            <a:off x="457200" y="1600200"/>
            <a:ext cx="4762872" cy="4525963"/>
          </a:xfrm>
        </p:spPr>
        <p:txBody>
          <a:bodyPr/>
          <a:lstStyle/>
          <a:p>
            <a:r>
              <a:rPr lang="en-GB" dirty="0"/>
              <a:t>Look at the lesson plan components in your group</a:t>
            </a:r>
          </a:p>
          <a:p>
            <a:r>
              <a:rPr lang="en-GB" dirty="0"/>
              <a:t>Decide which ones you would include in your own lesson plans</a:t>
            </a:r>
          </a:p>
          <a:p>
            <a:r>
              <a:rPr lang="en-GB" dirty="0"/>
              <a:t>Make a note of these for later on</a:t>
            </a:r>
          </a:p>
        </p:txBody>
      </p:sp>
      <p:pic>
        <p:nvPicPr>
          <p:cNvPr id="7172" name="Picture 4" descr="Image result for lesson planni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8103" y="1844825"/>
            <a:ext cx="3342465" cy="36210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33043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Jumbled lesson plan</a:t>
            </a:r>
          </a:p>
        </p:txBody>
      </p:sp>
      <p:sp>
        <p:nvSpPr>
          <p:cNvPr id="3" name="Content Placeholder 2"/>
          <p:cNvSpPr>
            <a:spLocks noGrp="1"/>
          </p:cNvSpPr>
          <p:nvPr>
            <p:ph idx="1"/>
          </p:nvPr>
        </p:nvSpPr>
        <p:spPr>
          <a:xfrm>
            <a:off x="457200" y="1600200"/>
            <a:ext cx="4258816" cy="4525963"/>
          </a:xfrm>
        </p:spPr>
        <p:txBody>
          <a:bodyPr>
            <a:normAutofit/>
          </a:bodyPr>
          <a:lstStyle/>
          <a:p>
            <a:r>
              <a:rPr lang="en-GB" sz="3600" dirty="0"/>
              <a:t>Look at the stages of the lesson plan</a:t>
            </a:r>
          </a:p>
          <a:p>
            <a:r>
              <a:rPr lang="en-GB" sz="3600" dirty="0"/>
              <a:t>Put the stages in a logical order</a:t>
            </a:r>
          </a:p>
          <a:p>
            <a:r>
              <a:rPr lang="en-GB" sz="3600" dirty="0"/>
              <a:t>Explain the reasons for your choices</a:t>
            </a:r>
          </a:p>
        </p:txBody>
      </p:sp>
      <p:pic>
        <p:nvPicPr>
          <p:cNvPr id="4" name="Picture 2" descr="Image result for lesson planni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42545" y="1772816"/>
            <a:ext cx="4521943" cy="24482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49399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Lesson plan template</a:t>
            </a:r>
          </a:p>
        </p:txBody>
      </p:sp>
      <p:sp>
        <p:nvSpPr>
          <p:cNvPr id="3" name="Content Placeholder 2"/>
          <p:cNvSpPr>
            <a:spLocks noGrp="1"/>
          </p:cNvSpPr>
          <p:nvPr>
            <p:ph idx="1"/>
          </p:nvPr>
        </p:nvSpPr>
        <p:spPr>
          <a:xfrm>
            <a:off x="457200" y="1600200"/>
            <a:ext cx="4258816" cy="4525963"/>
          </a:xfrm>
        </p:spPr>
        <p:txBody>
          <a:bodyPr>
            <a:normAutofit lnSpcReduction="10000"/>
          </a:bodyPr>
          <a:lstStyle/>
          <a:p>
            <a:r>
              <a:rPr lang="en-GB" dirty="0"/>
              <a:t>Refer to your notes on lesson plan components</a:t>
            </a:r>
          </a:p>
          <a:p>
            <a:r>
              <a:rPr lang="en-GB" dirty="0"/>
              <a:t>Design a practical lesson plan template that you could use in class</a:t>
            </a:r>
          </a:p>
          <a:p>
            <a:r>
              <a:rPr lang="en-GB" dirty="0"/>
              <a:t>Share your ideas with a partner</a:t>
            </a:r>
          </a:p>
        </p:txBody>
      </p:sp>
      <p:pic>
        <p:nvPicPr>
          <p:cNvPr id="8194" name="Picture 2" descr="Image result for lesson plan templat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6307" y="1772816"/>
            <a:ext cx="4098181" cy="44936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67147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Grammar and vocabulary in context</a:t>
            </a:r>
          </a:p>
        </p:txBody>
      </p:sp>
      <p:sp>
        <p:nvSpPr>
          <p:cNvPr id="3" name="Content Placeholder 2"/>
          <p:cNvSpPr>
            <a:spLocks noGrp="1"/>
          </p:cNvSpPr>
          <p:nvPr>
            <p:ph idx="1"/>
          </p:nvPr>
        </p:nvSpPr>
        <p:spPr/>
        <p:txBody>
          <a:bodyPr/>
          <a:lstStyle/>
          <a:p>
            <a:pPr marL="0" lvl="0" indent="0">
              <a:buNone/>
            </a:pPr>
            <a:r>
              <a:rPr lang="en-GB" i="1" dirty="0">
                <a:solidFill>
                  <a:prstClr val="black"/>
                </a:solidFill>
              </a:rPr>
              <a:t>By the end of the session you’ll have:</a:t>
            </a:r>
          </a:p>
          <a:p>
            <a:r>
              <a:rPr lang="en-GB" dirty="0">
                <a:solidFill>
                  <a:prstClr val="black"/>
                </a:solidFill>
              </a:rPr>
              <a:t>shared your own techniques for practising grammar and vocabulary </a:t>
            </a:r>
          </a:p>
          <a:p>
            <a:r>
              <a:rPr lang="en-GB" dirty="0">
                <a:solidFill>
                  <a:prstClr val="black"/>
                </a:solidFill>
              </a:rPr>
              <a:t>analysed a grammar presentation activity</a:t>
            </a:r>
          </a:p>
          <a:p>
            <a:r>
              <a:rPr lang="en-GB" dirty="0">
                <a:solidFill>
                  <a:prstClr val="black"/>
                </a:solidFill>
              </a:rPr>
              <a:t>evaluated ways of presenting, recording and recycling vocabulary</a:t>
            </a:r>
          </a:p>
          <a:p>
            <a:endParaRPr lang="en-GB" dirty="0">
              <a:solidFill>
                <a:prstClr val="black"/>
              </a:solidFill>
            </a:endParaRPr>
          </a:p>
          <a:p>
            <a:endParaRPr lang="en-GB" dirty="0">
              <a:solidFill>
                <a:prstClr val="black"/>
              </a:solidFill>
            </a:endParaRPr>
          </a:p>
          <a:p>
            <a:pPr marL="0" indent="0">
              <a:buNone/>
            </a:pPr>
            <a:endParaRPr lang="en-GB" dirty="0"/>
          </a:p>
        </p:txBody>
      </p:sp>
    </p:spTree>
    <p:extLst>
      <p:ext uri="{BB962C8B-B14F-4D97-AF65-F5344CB8AC3E}">
        <p14:creationId xmlns:p14="http://schemas.microsoft.com/office/powerpoint/2010/main" val="19082893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Presenting and practising grammar</a:t>
            </a:r>
          </a:p>
        </p:txBody>
      </p:sp>
      <p:pic>
        <p:nvPicPr>
          <p:cNvPr id="1026" name="Picture 2" descr="Image result for gramma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1988840"/>
            <a:ext cx="8641670" cy="38884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78330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Grammar in context</a:t>
            </a:r>
          </a:p>
        </p:txBody>
      </p:sp>
      <p:pic>
        <p:nvPicPr>
          <p:cNvPr id="10242" name="Picture 2" descr="Image result for Franc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7462" y="1340768"/>
            <a:ext cx="3104340" cy="1745358"/>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Image result for barcelona"/>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73384" y="1340768"/>
            <a:ext cx="2763112" cy="1840924"/>
          </a:xfrm>
          <a:prstGeom prst="rect">
            <a:avLst/>
          </a:prstGeom>
          <a:noFill/>
          <a:extLst>
            <a:ext uri="{909E8E84-426E-40DD-AFC4-6F175D3DCCD1}">
              <a14:hiddenFill xmlns:a14="http://schemas.microsoft.com/office/drawing/2010/main">
                <a:solidFill>
                  <a:srgbClr val="FFFFFF"/>
                </a:solidFill>
              </a14:hiddenFill>
            </a:ext>
          </a:extLst>
        </p:spPr>
      </p:pic>
      <p:pic>
        <p:nvPicPr>
          <p:cNvPr id="10246" name="Picture 6" descr="Image result for Indi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7578" y="3861048"/>
            <a:ext cx="3072342" cy="2304256"/>
          </a:xfrm>
          <a:prstGeom prst="rect">
            <a:avLst/>
          </a:prstGeom>
          <a:noFill/>
          <a:extLst>
            <a:ext uri="{909E8E84-426E-40DD-AFC4-6F175D3DCCD1}">
              <a14:hiddenFill xmlns:a14="http://schemas.microsoft.com/office/drawing/2010/main">
                <a:solidFill>
                  <a:srgbClr val="FFFFFF"/>
                </a:solidFill>
              </a14:hiddenFill>
            </a:ext>
          </a:extLst>
        </p:spPr>
      </p:pic>
      <p:pic>
        <p:nvPicPr>
          <p:cNvPr id="10248" name="Picture 8" descr="Image result for britain landmark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92079" y="4672404"/>
            <a:ext cx="3199255" cy="1996955"/>
          </a:xfrm>
          <a:prstGeom prst="rect">
            <a:avLst/>
          </a:prstGeom>
          <a:noFill/>
          <a:extLst>
            <a:ext uri="{909E8E84-426E-40DD-AFC4-6F175D3DCCD1}">
              <a14:hiddenFill xmlns:a14="http://schemas.microsoft.com/office/drawing/2010/main">
                <a:solidFill>
                  <a:srgbClr val="FFFFFF"/>
                </a:solidFill>
              </a14:hiddenFill>
            </a:ext>
          </a:extLst>
        </p:spPr>
      </p:pic>
      <p:pic>
        <p:nvPicPr>
          <p:cNvPr id="10250" name="Picture 10" descr="Image result for usa landmarks"/>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561727" y="2617643"/>
            <a:ext cx="2522441" cy="18914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92161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Contexts for grammar</a:t>
            </a:r>
          </a:p>
        </p:txBody>
      </p:sp>
      <p:sp>
        <p:nvSpPr>
          <p:cNvPr id="3" name="Content Placeholder 2"/>
          <p:cNvSpPr>
            <a:spLocks noGrp="1"/>
          </p:cNvSpPr>
          <p:nvPr>
            <p:ph idx="1"/>
          </p:nvPr>
        </p:nvSpPr>
        <p:spPr/>
        <p:txBody>
          <a:bodyPr>
            <a:normAutofit fontScale="92500" lnSpcReduction="20000"/>
          </a:bodyPr>
          <a:lstStyle/>
          <a:p>
            <a:r>
              <a:rPr lang="en-GB" dirty="0"/>
              <a:t>Songs</a:t>
            </a:r>
          </a:p>
          <a:p>
            <a:r>
              <a:rPr lang="en-GB" dirty="0"/>
              <a:t>Reading or listening texts</a:t>
            </a:r>
          </a:p>
          <a:p>
            <a:r>
              <a:rPr lang="en-GB" dirty="0"/>
              <a:t>Pictures</a:t>
            </a:r>
          </a:p>
          <a:p>
            <a:r>
              <a:rPr lang="en-GB" dirty="0" err="1"/>
              <a:t>Realia</a:t>
            </a:r>
            <a:endParaRPr lang="en-GB" dirty="0"/>
          </a:p>
          <a:p>
            <a:r>
              <a:rPr lang="en-GB" dirty="0"/>
              <a:t>Personalised situations</a:t>
            </a:r>
          </a:p>
          <a:p>
            <a:r>
              <a:rPr lang="en-GB" dirty="0"/>
              <a:t>Direct explanations</a:t>
            </a:r>
          </a:p>
          <a:p>
            <a:r>
              <a:rPr lang="en-GB" dirty="0"/>
              <a:t>Using a chart</a:t>
            </a:r>
          </a:p>
          <a:p>
            <a:r>
              <a:rPr lang="en-GB" dirty="0"/>
              <a:t>Eliciting</a:t>
            </a:r>
          </a:p>
          <a:p>
            <a:r>
              <a:rPr lang="en-GB" dirty="0"/>
              <a:t>Comparing L1 and L2</a:t>
            </a:r>
          </a:p>
        </p:txBody>
      </p:sp>
    </p:spTree>
    <p:extLst>
      <p:ext uri="{BB962C8B-B14F-4D97-AF65-F5344CB8AC3E}">
        <p14:creationId xmlns:p14="http://schemas.microsoft.com/office/powerpoint/2010/main" val="965365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          Knowing a word</a:t>
            </a:r>
          </a:p>
        </p:txBody>
      </p:sp>
      <p:grpSp>
        <p:nvGrpSpPr>
          <p:cNvPr id="4" name="Group 22"/>
          <p:cNvGrpSpPr>
            <a:grpSpLocks/>
          </p:cNvGrpSpPr>
          <p:nvPr/>
        </p:nvGrpSpPr>
        <p:grpSpPr bwMode="auto">
          <a:xfrm>
            <a:off x="179512" y="188640"/>
            <a:ext cx="2395537" cy="1712912"/>
            <a:chOff x="3473" y="697"/>
            <a:chExt cx="1509" cy="1079"/>
          </a:xfrm>
        </p:grpSpPr>
        <p:sp>
          <p:nvSpPr>
            <p:cNvPr id="5" name="Freeform 9"/>
            <p:cNvSpPr>
              <a:spLocks/>
            </p:cNvSpPr>
            <p:nvPr/>
          </p:nvSpPr>
          <p:spPr bwMode="auto">
            <a:xfrm>
              <a:off x="3572" y="754"/>
              <a:ext cx="1337" cy="899"/>
            </a:xfrm>
            <a:custGeom>
              <a:avLst/>
              <a:gdLst>
                <a:gd name="T0" fmla="*/ 43 w 1366"/>
                <a:gd name="T1" fmla="*/ 620 h 823"/>
                <a:gd name="T2" fmla="*/ 105 w 1366"/>
                <a:gd name="T3" fmla="*/ 565 h 823"/>
                <a:gd name="T4" fmla="*/ 434 w 1366"/>
                <a:gd name="T5" fmla="*/ 477 h 823"/>
                <a:gd name="T6" fmla="*/ 434 w 1366"/>
                <a:gd name="T7" fmla="*/ 433 h 823"/>
                <a:gd name="T8" fmla="*/ 231 w 1366"/>
                <a:gd name="T9" fmla="*/ 412 h 823"/>
                <a:gd name="T10" fmla="*/ 330 w 1366"/>
                <a:gd name="T11" fmla="*/ 285 h 823"/>
                <a:gd name="T12" fmla="*/ 445 w 1366"/>
                <a:gd name="T13" fmla="*/ 236 h 823"/>
                <a:gd name="T14" fmla="*/ 505 w 1366"/>
                <a:gd name="T15" fmla="*/ 0 h 823"/>
                <a:gd name="T16" fmla="*/ 686 w 1366"/>
                <a:gd name="T17" fmla="*/ 39 h 823"/>
                <a:gd name="T18" fmla="*/ 971 w 1366"/>
                <a:gd name="T19" fmla="*/ 110 h 823"/>
                <a:gd name="T20" fmla="*/ 1114 w 1366"/>
                <a:gd name="T21" fmla="*/ 115 h 823"/>
                <a:gd name="T22" fmla="*/ 1218 w 1366"/>
                <a:gd name="T23" fmla="*/ 33 h 823"/>
                <a:gd name="T24" fmla="*/ 1295 w 1366"/>
                <a:gd name="T25" fmla="*/ 6 h 823"/>
                <a:gd name="T26" fmla="*/ 1317 w 1366"/>
                <a:gd name="T27" fmla="*/ 93 h 823"/>
                <a:gd name="T28" fmla="*/ 1284 w 1366"/>
                <a:gd name="T29" fmla="*/ 132 h 823"/>
                <a:gd name="T30" fmla="*/ 1366 w 1366"/>
                <a:gd name="T31" fmla="*/ 241 h 823"/>
                <a:gd name="T32" fmla="*/ 1251 w 1366"/>
                <a:gd name="T33" fmla="*/ 329 h 823"/>
                <a:gd name="T34" fmla="*/ 1163 w 1366"/>
                <a:gd name="T35" fmla="*/ 357 h 823"/>
                <a:gd name="T36" fmla="*/ 1076 w 1366"/>
                <a:gd name="T37" fmla="*/ 461 h 823"/>
                <a:gd name="T38" fmla="*/ 1059 w 1366"/>
                <a:gd name="T39" fmla="*/ 631 h 823"/>
                <a:gd name="T40" fmla="*/ 862 w 1366"/>
                <a:gd name="T41" fmla="*/ 768 h 823"/>
                <a:gd name="T42" fmla="*/ 544 w 1366"/>
                <a:gd name="T43" fmla="*/ 823 h 823"/>
                <a:gd name="T44" fmla="*/ 209 w 1366"/>
                <a:gd name="T45" fmla="*/ 785 h 823"/>
                <a:gd name="T46" fmla="*/ 0 w 1366"/>
                <a:gd name="T47" fmla="*/ 702 h 823"/>
                <a:gd name="T48" fmla="*/ 43 w 1366"/>
                <a:gd name="T49" fmla="*/ 620 h 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66" h="823">
                  <a:moveTo>
                    <a:pt x="43" y="620"/>
                  </a:moveTo>
                  <a:lnTo>
                    <a:pt x="105" y="565"/>
                  </a:lnTo>
                  <a:lnTo>
                    <a:pt x="434" y="477"/>
                  </a:lnTo>
                  <a:lnTo>
                    <a:pt x="434" y="433"/>
                  </a:lnTo>
                  <a:lnTo>
                    <a:pt x="231" y="412"/>
                  </a:lnTo>
                  <a:lnTo>
                    <a:pt x="330" y="285"/>
                  </a:lnTo>
                  <a:lnTo>
                    <a:pt x="445" y="236"/>
                  </a:lnTo>
                  <a:lnTo>
                    <a:pt x="505" y="0"/>
                  </a:lnTo>
                  <a:lnTo>
                    <a:pt x="686" y="39"/>
                  </a:lnTo>
                  <a:lnTo>
                    <a:pt x="971" y="110"/>
                  </a:lnTo>
                  <a:lnTo>
                    <a:pt x="1114" y="115"/>
                  </a:lnTo>
                  <a:lnTo>
                    <a:pt x="1218" y="33"/>
                  </a:lnTo>
                  <a:lnTo>
                    <a:pt x="1295" y="6"/>
                  </a:lnTo>
                  <a:lnTo>
                    <a:pt x="1317" y="93"/>
                  </a:lnTo>
                  <a:lnTo>
                    <a:pt x="1284" y="132"/>
                  </a:lnTo>
                  <a:lnTo>
                    <a:pt x="1366" y="241"/>
                  </a:lnTo>
                  <a:lnTo>
                    <a:pt x="1251" y="329"/>
                  </a:lnTo>
                  <a:lnTo>
                    <a:pt x="1163" y="357"/>
                  </a:lnTo>
                  <a:lnTo>
                    <a:pt x="1076" y="461"/>
                  </a:lnTo>
                  <a:lnTo>
                    <a:pt x="1059" y="631"/>
                  </a:lnTo>
                  <a:lnTo>
                    <a:pt x="862" y="768"/>
                  </a:lnTo>
                  <a:lnTo>
                    <a:pt x="544" y="823"/>
                  </a:lnTo>
                  <a:lnTo>
                    <a:pt x="209" y="785"/>
                  </a:lnTo>
                  <a:lnTo>
                    <a:pt x="0" y="702"/>
                  </a:lnTo>
                  <a:lnTo>
                    <a:pt x="43" y="620"/>
                  </a:lnTo>
                  <a:close/>
                </a:path>
              </a:pathLst>
            </a:cu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6" name="Picture 8" descr="aeroplane">
              <a:hlinkClick r:id="rId2"/>
            </p:cNvPr>
            <p:cNvPicPr>
              <a:picLocks noChangeAspect="1" noChangeArrowheads="1"/>
            </p:cNvPicPr>
            <p:nvPr/>
          </p:nvPicPr>
          <p:blipFill>
            <a:blip r:embed="rId3">
              <a:clrChange>
                <a:clrFrom>
                  <a:srgbClr val="FCFFFD"/>
                </a:clrFrom>
                <a:clrTo>
                  <a:srgbClr val="FCFFFD">
                    <a:alpha val="0"/>
                  </a:srgbClr>
                </a:clrTo>
              </a:clrChange>
              <a:extLst>
                <a:ext uri="{28A0092B-C50C-407E-A947-70E740481C1C}">
                  <a14:useLocalDpi xmlns:a14="http://schemas.microsoft.com/office/drawing/2010/main" val="0"/>
                </a:ext>
              </a:extLst>
            </a:blip>
            <a:srcRect/>
            <a:stretch>
              <a:fillRect/>
            </a:stretch>
          </p:blipFill>
          <p:spPr bwMode="auto">
            <a:xfrm>
              <a:off x="3473" y="697"/>
              <a:ext cx="1509" cy="1079"/>
            </a:xfrm>
            <a:prstGeom prst="rect">
              <a:avLst/>
            </a:prstGeom>
            <a:noFill/>
            <a:extLst>
              <a:ext uri="{909E8E84-426E-40DD-AFC4-6F175D3DCCD1}">
                <a14:hiddenFill xmlns:a14="http://schemas.microsoft.com/office/drawing/2010/main">
                  <a:solidFill>
                    <a:srgbClr val="FFFFFF"/>
                  </a:solidFill>
                </a14:hiddenFill>
              </a:ext>
            </a:extLst>
          </p:spPr>
        </p:pic>
      </p:grpSp>
      <p:sp>
        <p:nvSpPr>
          <p:cNvPr id="7" name="Rectangle 12"/>
          <p:cNvSpPr txBox="1">
            <a:spLocks noChangeArrowheads="1"/>
          </p:cNvSpPr>
          <p:nvPr/>
        </p:nvSpPr>
        <p:spPr>
          <a:xfrm>
            <a:off x="330768" y="1984940"/>
            <a:ext cx="8458200" cy="446839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80000"/>
              </a:lnSpc>
              <a:tabLst>
                <a:tab pos="2289175" algn="l"/>
              </a:tabLst>
            </a:pPr>
            <a:r>
              <a:rPr lang="en-GB" sz="2800" dirty="0"/>
              <a:t>Meaning 	     including limits e.g. </a:t>
            </a:r>
            <a:r>
              <a:rPr lang="en-GB" sz="2800" i="1" dirty="0"/>
              <a:t>stroll</a:t>
            </a:r>
            <a:r>
              <a:rPr lang="en-GB" sz="2800" dirty="0"/>
              <a:t> – the same   </a:t>
            </a:r>
          </a:p>
          <a:p>
            <a:pPr marL="0" indent="0">
              <a:lnSpc>
                <a:spcPct val="80000"/>
              </a:lnSpc>
              <a:buNone/>
              <a:tabLst>
                <a:tab pos="2289175" algn="l"/>
              </a:tabLst>
            </a:pPr>
            <a:r>
              <a:rPr lang="en-GB" sz="2800" dirty="0"/>
              <a:t>                                  as walk? </a:t>
            </a:r>
          </a:p>
          <a:p>
            <a:pPr>
              <a:lnSpc>
                <a:spcPct val="80000"/>
              </a:lnSpc>
              <a:tabLst>
                <a:tab pos="2289175" algn="l"/>
              </a:tabLst>
            </a:pPr>
            <a:r>
              <a:rPr lang="en-GB" sz="2800" dirty="0"/>
              <a:t>Part of speech	noun, verb, adjective?</a:t>
            </a:r>
          </a:p>
          <a:p>
            <a:pPr>
              <a:lnSpc>
                <a:spcPct val="80000"/>
              </a:lnSpc>
              <a:spcBef>
                <a:spcPct val="0"/>
              </a:spcBef>
              <a:tabLst>
                <a:tab pos="2289175" algn="l"/>
              </a:tabLst>
            </a:pPr>
            <a:r>
              <a:rPr lang="en-GB" sz="2800" dirty="0"/>
              <a:t>Form 	      how to use it? e.g. </a:t>
            </a:r>
            <a:r>
              <a:rPr lang="en-GB" sz="2800" i="1" dirty="0"/>
              <a:t>grow</a:t>
            </a:r>
          </a:p>
          <a:p>
            <a:pPr>
              <a:lnSpc>
                <a:spcPct val="80000"/>
              </a:lnSpc>
              <a:spcBef>
                <a:spcPct val="0"/>
              </a:spcBef>
              <a:tabLst>
                <a:tab pos="2289175" algn="l"/>
              </a:tabLst>
            </a:pPr>
            <a:r>
              <a:rPr lang="en-GB" sz="2800" dirty="0"/>
              <a:t>Spelling	      how to write it? </a:t>
            </a:r>
          </a:p>
          <a:p>
            <a:pPr>
              <a:lnSpc>
                <a:spcPct val="80000"/>
              </a:lnSpc>
              <a:spcBef>
                <a:spcPct val="0"/>
              </a:spcBef>
              <a:tabLst>
                <a:tab pos="2289175" algn="l"/>
              </a:tabLst>
            </a:pPr>
            <a:r>
              <a:rPr lang="en-GB" sz="2800" dirty="0"/>
              <a:t>Pronunciation 	how to say it? e.g. </a:t>
            </a:r>
            <a:r>
              <a:rPr lang="en-GB" sz="2800" i="1" dirty="0"/>
              <a:t>fraught</a:t>
            </a:r>
          </a:p>
          <a:p>
            <a:pPr>
              <a:lnSpc>
                <a:spcPct val="80000"/>
              </a:lnSpc>
              <a:spcBef>
                <a:spcPct val="0"/>
              </a:spcBef>
              <a:tabLst>
                <a:tab pos="2289175" algn="l"/>
              </a:tabLst>
            </a:pPr>
            <a:r>
              <a:rPr lang="en-GB" sz="2800" dirty="0"/>
              <a:t>Collocation 	      what does it go with? e.g.</a:t>
            </a:r>
            <a:r>
              <a:rPr lang="en-GB" sz="2800" i="1" dirty="0"/>
              <a:t> rely (on)</a:t>
            </a:r>
          </a:p>
          <a:p>
            <a:pPr>
              <a:lnSpc>
                <a:spcPct val="80000"/>
              </a:lnSpc>
              <a:spcBef>
                <a:spcPct val="0"/>
              </a:spcBef>
              <a:tabLst>
                <a:tab pos="2289175" algn="l"/>
              </a:tabLst>
            </a:pPr>
            <a:r>
              <a:rPr lang="en-GB" sz="2800" dirty="0"/>
              <a:t>Register 	      is it formal/informal e.g.</a:t>
            </a:r>
            <a:r>
              <a:rPr lang="en-GB" sz="2800" i="1" dirty="0"/>
              <a:t> </a:t>
            </a:r>
          </a:p>
          <a:p>
            <a:pPr marL="0" indent="0">
              <a:lnSpc>
                <a:spcPct val="80000"/>
              </a:lnSpc>
              <a:spcBef>
                <a:spcPct val="0"/>
              </a:spcBef>
              <a:buNone/>
              <a:tabLst>
                <a:tab pos="2289175" algn="l"/>
              </a:tabLst>
            </a:pPr>
            <a:r>
              <a:rPr lang="en-GB" sz="2800" i="1" dirty="0"/>
              <a:t>                                  notwithstanding</a:t>
            </a:r>
          </a:p>
          <a:p>
            <a:pPr>
              <a:lnSpc>
                <a:spcPct val="80000"/>
              </a:lnSpc>
              <a:spcBef>
                <a:spcPct val="0"/>
              </a:spcBef>
              <a:tabLst>
                <a:tab pos="2289175" algn="l"/>
              </a:tabLst>
            </a:pPr>
            <a:r>
              <a:rPr lang="en-GB" sz="2800" dirty="0"/>
              <a:t>Connotation	      does it sound positive/neutral/ </a:t>
            </a:r>
          </a:p>
          <a:p>
            <a:pPr marL="0" indent="0">
              <a:lnSpc>
                <a:spcPct val="80000"/>
              </a:lnSpc>
              <a:spcBef>
                <a:spcPct val="0"/>
              </a:spcBef>
              <a:buNone/>
              <a:tabLst>
                <a:tab pos="2289175" algn="l"/>
              </a:tabLst>
            </a:pPr>
            <a:r>
              <a:rPr lang="en-GB" sz="2800" dirty="0"/>
              <a:t>                                   negative? e.g. </a:t>
            </a:r>
            <a:r>
              <a:rPr lang="en-GB" sz="2800" i="1" dirty="0"/>
              <a:t>bloke/lad/guy/ </a:t>
            </a:r>
          </a:p>
          <a:p>
            <a:pPr marL="0" indent="0">
              <a:lnSpc>
                <a:spcPct val="80000"/>
              </a:lnSpc>
              <a:spcBef>
                <a:spcPct val="0"/>
              </a:spcBef>
              <a:buNone/>
              <a:tabLst>
                <a:tab pos="2289175" algn="l"/>
              </a:tabLst>
            </a:pPr>
            <a:r>
              <a:rPr lang="en-GB" sz="2800" i="1" dirty="0"/>
              <a:t>                                   gentleman</a:t>
            </a:r>
          </a:p>
        </p:txBody>
      </p:sp>
    </p:spTree>
    <p:extLst>
      <p:ext uri="{BB962C8B-B14F-4D97-AF65-F5344CB8AC3E}">
        <p14:creationId xmlns:p14="http://schemas.microsoft.com/office/powerpoint/2010/main" val="2519297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additive="base">
                                        <p:cTn id="13" dur="500" fill="hold"/>
                                        <p:tgtEl>
                                          <p:spTgt spid="7">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
                                            <p:txEl>
                                              <p:pRg st="1" end="1"/>
                                            </p:txEl>
                                          </p:spTgt>
                                        </p:tgtEl>
                                        <p:attrNameLst>
                                          <p:attrName>style.visibility</p:attrName>
                                        </p:attrNameLst>
                                      </p:cBhvr>
                                      <p:to>
                                        <p:strVal val="visible"/>
                                      </p:to>
                                    </p:set>
                                    <p:anim calcmode="lin" valueType="num">
                                      <p:cBhvr additive="base">
                                        <p:cTn id="19" dur="500" fill="hold"/>
                                        <p:tgtEl>
                                          <p:spTgt spid="7">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7">
                                            <p:txEl>
                                              <p:pRg st="3" end="3"/>
                                            </p:txEl>
                                          </p:spTgt>
                                        </p:tgtEl>
                                        <p:attrNameLst>
                                          <p:attrName>style.visibility</p:attrName>
                                        </p:attrNameLst>
                                      </p:cBhvr>
                                      <p:to>
                                        <p:strVal val="visible"/>
                                      </p:to>
                                    </p:set>
                                    <p:anim calcmode="lin" valueType="num">
                                      <p:cBhvr additive="base">
                                        <p:cTn id="31" dur="500" fill="hold"/>
                                        <p:tgtEl>
                                          <p:spTgt spid="7">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7">
                                            <p:txEl>
                                              <p:pRg st="4" end="4"/>
                                            </p:txEl>
                                          </p:spTgt>
                                        </p:tgtEl>
                                        <p:attrNameLst>
                                          <p:attrName>style.visibility</p:attrName>
                                        </p:attrNameLst>
                                      </p:cBhvr>
                                      <p:to>
                                        <p:strVal val="visible"/>
                                      </p:to>
                                    </p:set>
                                    <p:anim calcmode="lin" valueType="num">
                                      <p:cBhvr additive="base">
                                        <p:cTn id="37" dur="500" fill="hold"/>
                                        <p:tgtEl>
                                          <p:spTgt spid="7">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7">
                                            <p:txEl>
                                              <p:pRg st="5" end="5"/>
                                            </p:txEl>
                                          </p:spTgt>
                                        </p:tgtEl>
                                        <p:attrNameLst>
                                          <p:attrName>style.visibility</p:attrName>
                                        </p:attrNameLst>
                                      </p:cBhvr>
                                      <p:to>
                                        <p:strVal val="visible"/>
                                      </p:to>
                                    </p:set>
                                    <p:anim calcmode="lin" valueType="num">
                                      <p:cBhvr additive="base">
                                        <p:cTn id="43" dur="500" fill="hold"/>
                                        <p:tgtEl>
                                          <p:spTgt spid="7">
                                            <p:txEl>
                                              <p:pRg st="5" end="5"/>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7">
                                            <p:txEl>
                                              <p:pRg st="6" end="6"/>
                                            </p:txEl>
                                          </p:spTgt>
                                        </p:tgtEl>
                                        <p:attrNameLst>
                                          <p:attrName>style.visibility</p:attrName>
                                        </p:attrNameLst>
                                      </p:cBhvr>
                                      <p:to>
                                        <p:strVal val="visible"/>
                                      </p:to>
                                    </p:set>
                                    <p:anim calcmode="lin" valueType="num">
                                      <p:cBhvr additive="base">
                                        <p:cTn id="49" dur="500" fill="hold"/>
                                        <p:tgtEl>
                                          <p:spTgt spid="7">
                                            <p:txEl>
                                              <p:pRg st="6" end="6"/>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7">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7">
                                            <p:txEl>
                                              <p:pRg st="7" end="7"/>
                                            </p:txEl>
                                          </p:spTgt>
                                        </p:tgtEl>
                                        <p:attrNameLst>
                                          <p:attrName>style.visibility</p:attrName>
                                        </p:attrNameLst>
                                      </p:cBhvr>
                                      <p:to>
                                        <p:strVal val="visible"/>
                                      </p:to>
                                    </p:set>
                                    <p:anim calcmode="lin" valueType="num">
                                      <p:cBhvr additive="base">
                                        <p:cTn id="55" dur="500" fill="hold"/>
                                        <p:tgtEl>
                                          <p:spTgt spid="7">
                                            <p:txEl>
                                              <p:pRg st="7" end="7"/>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7">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7">
                                            <p:txEl>
                                              <p:pRg st="8" end="8"/>
                                            </p:txEl>
                                          </p:spTgt>
                                        </p:tgtEl>
                                        <p:attrNameLst>
                                          <p:attrName>style.visibility</p:attrName>
                                        </p:attrNameLst>
                                      </p:cBhvr>
                                      <p:to>
                                        <p:strVal val="visible"/>
                                      </p:to>
                                    </p:set>
                                    <p:anim calcmode="lin" valueType="num">
                                      <p:cBhvr additive="base">
                                        <p:cTn id="61" dur="500" fill="hold"/>
                                        <p:tgtEl>
                                          <p:spTgt spid="7">
                                            <p:txEl>
                                              <p:pRg st="8" end="8"/>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7">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7">
                                            <p:txEl>
                                              <p:pRg st="9" end="9"/>
                                            </p:txEl>
                                          </p:spTgt>
                                        </p:tgtEl>
                                        <p:attrNameLst>
                                          <p:attrName>style.visibility</p:attrName>
                                        </p:attrNameLst>
                                      </p:cBhvr>
                                      <p:to>
                                        <p:strVal val="visible"/>
                                      </p:to>
                                    </p:set>
                                    <p:anim calcmode="lin" valueType="num">
                                      <p:cBhvr additive="base">
                                        <p:cTn id="67" dur="500" fill="hold"/>
                                        <p:tgtEl>
                                          <p:spTgt spid="7">
                                            <p:txEl>
                                              <p:pRg st="9" end="9"/>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7">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7">
                                            <p:txEl>
                                              <p:pRg st="10" end="10"/>
                                            </p:txEl>
                                          </p:spTgt>
                                        </p:tgtEl>
                                        <p:attrNameLst>
                                          <p:attrName>style.visibility</p:attrName>
                                        </p:attrNameLst>
                                      </p:cBhvr>
                                      <p:to>
                                        <p:strVal val="visible"/>
                                      </p:to>
                                    </p:set>
                                    <p:anim calcmode="lin" valueType="num">
                                      <p:cBhvr additive="base">
                                        <p:cTn id="73" dur="500" fill="hold"/>
                                        <p:tgtEl>
                                          <p:spTgt spid="7">
                                            <p:txEl>
                                              <p:pRg st="10" end="10"/>
                                            </p:txEl>
                                          </p:spTgt>
                                        </p:tgtEl>
                                        <p:attrNameLst>
                                          <p:attrName>ppt_x</p:attrName>
                                        </p:attrNameLst>
                                      </p:cBhvr>
                                      <p:tavLst>
                                        <p:tav tm="0">
                                          <p:val>
                                            <p:strVal val="0-#ppt_w/2"/>
                                          </p:val>
                                        </p:tav>
                                        <p:tav tm="100000">
                                          <p:val>
                                            <p:strVal val="#ppt_x"/>
                                          </p:val>
                                        </p:tav>
                                      </p:tavLst>
                                    </p:anim>
                                    <p:anim calcmode="lin" valueType="num">
                                      <p:cBhvr additive="base">
                                        <p:cTn id="74" dur="500" fill="hold"/>
                                        <p:tgtEl>
                                          <p:spTgt spid="7">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grpId="0" nodeType="clickEffect">
                                  <p:stCondLst>
                                    <p:cond delay="0"/>
                                  </p:stCondLst>
                                  <p:childTnLst>
                                    <p:set>
                                      <p:cBhvr>
                                        <p:cTn id="78" dur="1" fill="hold">
                                          <p:stCondLst>
                                            <p:cond delay="0"/>
                                          </p:stCondLst>
                                        </p:cTn>
                                        <p:tgtEl>
                                          <p:spTgt spid="7">
                                            <p:txEl>
                                              <p:pRg st="11" end="11"/>
                                            </p:txEl>
                                          </p:spTgt>
                                        </p:tgtEl>
                                        <p:attrNameLst>
                                          <p:attrName>style.visibility</p:attrName>
                                        </p:attrNameLst>
                                      </p:cBhvr>
                                      <p:to>
                                        <p:strVal val="visible"/>
                                      </p:to>
                                    </p:set>
                                    <p:anim calcmode="lin" valueType="num">
                                      <p:cBhvr additive="base">
                                        <p:cTn id="79" dur="500" fill="hold"/>
                                        <p:tgtEl>
                                          <p:spTgt spid="7">
                                            <p:txEl>
                                              <p:pRg st="11" end="11"/>
                                            </p:txEl>
                                          </p:spTgt>
                                        </p:tgtEl>
                                        <p:attrNameLst>
                                          <p:attrName>ppt_x</p:attrName>
                                        </p:attrNameLst>
                                      </p:cBhvr>
                                      <p:tavLst>
                                        <p:tav tm="0">
                                          <p:val>
                                            <p:strVal val="0-#ppt_w/2"/>
                                          </p:val>
                                        </p:tav>
                                        <p:tav tm="100000">
                                          <p:val>
                                            <p:strVal val="#ppt_x"/>
                                          </p:val>
                                        </p:tav>
                                      </p:tavLst>
                                    </p:anim>
                                    <p:anim calcmode="lin" valueType="num">
                                      <p:cBhvr additive="base">
                                        <p:cTn id="80" dur="500" fill="hold"/>
                                        <p:tgtEl>
                                          <p:spTgt spid="7">
                                            <p:txEl>
                                              <p:pRg st="11" end="1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What’s in a name?</a:t>
            </a:r>
          </a:p>
        </p:txBody>
      </p:sp>
      <p:pic>
        <p:nvPicPr>
          <p:cNvPr id="1026" name="Picture 2" descr="Image result for nam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1700808"/>
            <a:ext cx="6218312" cy="49256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80352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And if we ignore this…</a:t>
            </a:r>
          </a:p>
        </p:txBody>
      </p:sp>
      <p:sp>
        <p:nvSpPr>
          <p:cNvPr id="4" name="Rectangle 5"/>
          <p:cNvSpPr>
            <a:spLocks noGrp="1" noChangeArrowheads="1"/>
          </p:cNvSpPr>
          <p:nvPr>
            <p:ph idx="1"/>
          </p:nvPr>
        </p:nvSpPr>
        <p:spPr/>
        <p:txBody>
          <a:bodyPr/>
          <a:lstStyle/>
          <a:p>
            <a:r>
              <a:rPr lang="en-GB" dirty="0"/>
              <a:t>Fred </a:t>
            </a:r>
            <a:r>
              <a:rPr lang="en-GB" dirty="0">
                <a:solidFill>
                  <a:srgbClr val="FF0000"/>
                </a:solidFill>
              </a:rPr>
              <a:t>crashed </a:t>
            </a:r>
            <a:r>
              <a:rPr lang="en-GB" dirty="0"/>
              <a:t>into Sheila in the street</a:t>
            </a:r>
          </a:p>
          <a:p>
            <a:r>
              <a:rPr lang="en-GB" dirty="0"/>
              <a:t>I </a:t>
            </a:r>
            <a:r>
              <a:rPr lang="en-GB" dirty="0">
                <a:solidFill>
                  <a:srgbClr val="FF0000"/>
                </a:solidFill>
              </a:rPr>
              <a:t>crashed </a:t>
            </a:r>
            <a:r>
              <a:rPr lang="en-GB" dirty="0"/>
              <a:t>with a wall</a:t>
            </a:r>
          </a:p>
          <a:p>
            <a:r>
              <a:rPr lang="en-GB" dirty="0"/>
              <a:t>The train </a:t>
            </a:r>
            <a:r>
              <a:rPr lang="en-GB" dirty="0">
                <a:solidFill>
                  <a:srgbClr val="FF0000"/>
                </a:solidFill>
              </a:rPr>
              <a:t>crashed </a:t>
            </a:r>
            <a:r>
              <a:rPr lang="en-GB" dirty="0"/>
              <a:t>into at 5 o’clock.</a:t>
            </a:r>
          </a:p>
          <a:p>
            <a:r>
              <a:rPr lang="en-GB" dirty="0"/>
              <a:t>The pilot was responsible for the </a:t>
            </a:r>
            <a:r>
              <a:rPr lang="en-GB" dirty="0">
                <a:solidFill>
                  <a:srgbClr val="FF0000"/>
                </a:solidFill>
              </a:rPr>
              <a:t>crashing </a:t>
            </a:r>
          </a:p>
          <a:p>
            <a:r>
              <a:rPr lang="en-GB" dirty="0"/>
              <a:t>Alice saw a bike </a:t>
            </a:r>
            <a:r>
              <a:rPr lang="en-GB" dirty="0">
                <a:solidFill>
                  <a:srgbClr val="FF0000"/>
                </a:solidFill>
              </a:rPr>
              <a:t>crash </a:t>
            </a:r>
            <a:r>
              <a:rPr lang="en-GB" dirty="0"/>
              <a:t>yesterday.</a:t>
            </a:r>
          </a:p>
          <a:p>
            <a:r>
              <a:rPr lang="en-GB" dirty="0"/>
              <a:t>The car </a:t>
            </a:r>
            <a:r>
              <a:rPr lang="en-GB" dirty="0">
                <a:solidFill>
                  <a:srgbClr val="FF0000"/>
                </a:solidFill>
              </a:rPr>
              <a:t>crush </a:t>
            </a:r>
            <a:r>
              <a:rPr lang="en-GB" dirty="0"/>
              <a:t>to the other car</a:t>
            </a:r>
          </a:p>
          <a:p>
            <a:pPr marL="0" indent="0">
              <a:buNone/>
            </a:pPr>
            <a:endParaRPr lang="en-GB" dirty="0"/>
          </a:p>
        </p:txBody>
      </p:sp>
    </p:spTree>
    <p:extLst>
      <p:ext uri="{BB962C8B-B14F-4D97-AF65-F5344CB8AC3E}">
        <p14:creationId xmlns:p14="http://schemas.microsoft.com/office/powerpoint/2010/main" val="582049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 calcmode="lin" valueType="num">
                                      <p:cBhvr additive="base">
                                        <p:cTn id="11" dur="500" fill="hold"/>
                                        <p:tgtEl>
                                          <p:spTgt spid="4">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4">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 calcmode="lin" valueType="num">
                                      <p:cBhvr additive="base">
                                        <p:cTn id="15" dur="500" fill="hold"/>
                                        <p:tgtEl>
                                          <p:spTgt spid="4">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4">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anim calcmode="lin" valueType="num">
                                      <p:cBhvr additive="base">
                                        <p:cTn id="23" dur="500" fill="hold"/>
                                        <p:tgtEl>
                                          <p:spTgt spid="4">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4">
                                            <p:txEl>
                                              <p:pRg st="4" end="4"/>
                                            </p:txEl>
                                          </p:spTgt>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 calcmode="lin" valueType="num">
                                      <p:cBhvr additive="base">
                                        <p:cTn id="27" dur="500" fill="hold"/>
                                        <p:tgtEl>
                                          <p:spTgt spid="4">
                                            <p:txEl>
                                              <p:pRg st="5" end="5"/>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4">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Presenting vocabulary</a:t>
            </a:r>
          </a:p>
        </p:txBody>
      </p:sp>
      <p:sp>
        <p:nvSpPr>
          <p:cNvPr id="3" name="Content Placeholder 2"/>
          <p:cNvSpPr>
            <a:spLocks noGrp="1"/>
          </p:cNvSpPr>
          <p:nvPr>
            <p:ph idx="1"/>
          </p:nvPr>
        </p:nvSpPr>
        <p:spPr>
          <a:xfrm>
            <a:off x="457200" y="1600200"/>
            <a:ext cx="3178696" cy="4525963"/>
          </a:xfrm>
        </p:spPr>
        <p:txBody>
          <a:bodyPr/>
          <a:lstStyle/>
          <a:p>
            <a:pPr marL="0" indent="0">
              <a:buNone/>
            </a:pPr>
            <a:r>
              <a:rPr lang="en-GB" dirty="0"/>
              <a:t>Techniques:</a:t>
            </a:r>
          </a:p>
          <a:p>
            <a:r>
              <a:rPr lang="en-GB" dirty="0"/>
              <a:t>translation</a:t>
            </a:r>
          </a:p>
          <a:p>
            <a:r>
              <a:rPr lang="en-GB" dirty="0"/>
              <a:t>explanation</a:t>
            </a:r>
          </a:p>
          <a:p>
            <a:r>
              <a:rPr lang="en-GB" dirty="0"/>
              <a:t>examples</a:t>
            </a:r>
          </a:p>
          <a:p>
            <a:r>
              <a:rPr lang="en-GB" dirty="0"/>
              <a:t>mime</a:t>
            </a:r>
          </a:p>
          <a:p>
            <a:r>
              <a:rPr lang="en-GB" dirty="0"/>
              <a:t>picture</a:t>
            </a:r>
          </a:p>
          <a:p>
            <a:r>
              <a:rPr lang="en-GB" i="1" dirty="0" err="1"/>
              <a:t>realia</a:t>
            </a:r>
            <a:endParaRPr lang="en-GB" i="1" dirty="0"/>
          </a:p>
          <a:p>
            <a:endParaRPr lang="en-GB" dirty="0"/>
          </a:p>
          <a:p>
            <a:endParaRPr lang="en-GB" dirty="0"/>
          </a:p>
          <a:p>
            <a:endParaRPr lang="en-GB" dirty="0"/>
          </a:p>
        </p:txBody>
      </p:sp>
      <p:sp>
        <p:nvSpPr>
          <p:cNvPr id="4" name="TextBox 3"/>
          <p:cNvSpPr txBox="1"/>
          <p:nvPr/>
        </p:nvSpPr>
        <p:spPr>
          <a:xfrm>
            <a:off x="4644008" y="1916832"/>
            <a:ext cx="3528392" cy="4031873"/>
          </a:xfrm>
          <a:prstGeom prst="rect">
            <a:avLst/>
          </a:prstGeom>
          <a:noFill/>
        </p:spPr>
        <p:txBody>
          <a:bodyPr wrap="square" rtlCol="0">
            <a:spAutoFit/>
          </a:bodyPr>
          <a:lstStyle/>
          <a:p>
            <a:pPr marL="457200" indent="-457200">
              <a:buFontTx/>
              <a:buChar char="-"/>
            </a:pPr>
            <a:r>
              <a:rPr lang="en-GB" sz="3200" dirty="0"/>
              <a:t>to jump</a:t>
            </a:r>
          </a:p>
          <a:p>
            <a:pPr marL="457200" indent="-457200">
              <a:buFontTx/>
              <a:buChar char="-"/>
            </a:pPr>
            <a:r>
              <a:rPr lang="en-GB" sz="3200" dirty="0"/>
              <a:t>important</a:t>
            </a:r>
          </a:p>
          <a:p>
            <a:pPr marL="457200" indent="-457200">
              <a:buFontTx/>
              <a:buChar char="-"/>
            </a:pPr>
            <a:r>
              <a:rPr lang="en-GB" sz="3200" dirty="0"/>
              <a:t>medicine</a:t>
            </a:r>
          </a:p>
          <a:p>
            <a:pPr marL="457200" indent="-457200">
              <a:buFontTx/>
              <a:buChar char="-"/>
            </a:pPr>
            <a:r>
              <a:rPr lang="en-GB" sz="3200" dirty="0"/>
              <a:t>August</a:t>
            </a:r>
          </a:p>
          <a:p>
            <a:pPr marL="457200" indent="-457200">
              <a:buFontTx/>
              <a:buChar char="-"/>
            </a:pPr>
            <a:r>
              <a:rPr lang="en-GB" sz="3200" dirty="0"/>
              <a:t>tiger</a:t>
            </a:r>
          </a:p>
          <a:p>
            <a:pPr marL="457200" indent="-457200">
              <a:buFontTx/>
              <a:buChar char="-"/>
            </a:pPr>
            <a:r>
              <a:rPr lang="en-GB" sz="3200" dirty="0"/>
              <a:t>wonderful</a:t>
            </a:r>
          </a:p>
          <a:p>
            <a:pPr marL="457200" indent="-457200">
              <a:buFontTx/>
              <a:buChar char="-"/>
            </a:pPr>
            <a:r>
              <a:rPr lang="en-GB" sz="3200" dirty="0"/>
              <a:t>to yell</a:t>
            </a:r>
          </a:p>
          <a:p>
            <a:endParaRPr lang="en-GB" sz="3200" dirty="0"/>
          </a:p>
        </p:txBody>
      </p:sp>
    </p:spTree>
    <p:extLst>
      <p:ext uri="{BB962C8B-B14F-4D97-AF65-F5344CB8AC3E}">
        <p14:creationId xmlns:p14="http://schemas.microsoft.com/office/powerpoint/2010/main" val="4077912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additive="base">
                                        <p:cTn id="37" dur="500" fill="hold"/>
                                        <p:tgtEl>
                                          <p:spTgt spid="4"/>
                                        </p:tgtEl>
                                        <p:attrNameLst>
                                          <p:attrName>ppt_x</p:attrName>
                                        </p:attrNameLst>
                                      </p:cBhvr>
                                      <p:tavLst>
                                        <p:tav tm="0">
                                          <p:val>
                                            <p:strVal val="1+#ppt_w/2"/>
                                          </p:val>
                                        </p:tav>
                                        <p:tav tm="100000">
                                          <p:val>
                                            <p:strVal val="#ppt_x"/>
                                          </p:val>
                                        </p:tav>
                                      </p:tavLst>
                                    </p:anim>
                                    <p:anim calcmode="lin" valueType="num">
                                      <p:cBhvr additive="base">
                                        <p:cTn id="3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Micro-teaching</a:t>
            </a:r>
          </a:p>
        </p:txBody>
      </p:sp>
      <p:sp>
        <p:nvSpPr>
          <p:cNvPr id="3" name="Content Placeholder 2"/>
          <p:cNvSpPr>
            <a:spLocks noGrp="1"/>
          </p:cNvSpPr>
          <p:nvPr>
            <p:ph idx="1"/>
          </p:nvPr>
        </p:nvSpPr>
        <p:spPr/>
        <p:txBody>
          <a:bodyPr>
            <a:normAutofit/>
          </a:bodyPr>
          <a:lstStyle/>
          <a:p>
            <a:r>
              <a:rPr lang="en-GB" sz="3600" dirty="0"/>
              <a:t>Work in pairs</a:t>
            </a:r>
          </a:p>
          <a:p>
            <a:r>
              <a:rPr lang="en-GB" sz="3600" dirty="0"/>
              <a:t>You have 20 minutes to prepare an activity on any aspect of ELT that we have covered today</a:t>
            </a:r>
          </a:p>
          <a:p>
            <a:r>
              <a:rPr lang="en-GB" sz="3600" dirty="0"/>
              <a:t>You have 10 minutes to teach your activity to the rest of the group</a:t>
            </a:r>
          </a:p>
          <a:p>
            <a:endParaRPr lang="en-GB" sz="3600" dirty="0"/>
          </a:p>
        </p:txBody>
      </p:sp>
    </p:spTree>
    <p:extLst>
      <p:ext uri="{BB962C8B-B14F-4D97-AF65-F5344CB8AC3E}">
        <p14:creationId xmlns:p14="http://schemas.microsoft.com/office/powerpoint/2010/main" val="20946714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Recording and recycling vocabulary</a:t>
            </a:r>
          </a:p>
        </p:txBody>
      </p:sp>
      <p:sp>
        <p:nvSpPr>
          <p:cNvPr id="5" name="Oval 4"/>
          <p:cNvSpPr/>
          <p:nvPr/>
        </p:nvSpPr>
        <p:spPr>
          <a:xfrm>
            <a:off x="1835696" y="2780928"/>
            <a:ext cx="5328592" cy="19442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a:t>Word bag</a:t>
            </a:r>
          </a:p>
        </p:txBody>
      </p:sp>
      <p:sp>
        <p:nvSpPr>
          <p:cNvPr id="6" name="Rounded Rectangle 5"/>
          <p:cNvSpPr/>
          <p:nvPr/>
        </p:nvSpPr>
        <p:spPr>
          <a:xfrm>
            <a:off x="611560" y="1628800"/>
            <a:ext cx="2664296" cy="864096"/>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t>Associations</a:t>
            </a:r>
          </a:p>
        </p:txBody>
      </p:sp>
      <p:sp>
        <p:nvSpPr>
          <p:cNvPr id="7" name="Rounded Rectangle 6"/>
          <p:cNvSpPr/>
          <p:nvPr/>
        </p:nvSpPr>
        <p:spPr>
          <a:xfrm>
            <a:off x="5832140" y="1628800"/>
            <a:ext cx="2664296" cy="864096"/>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t>Definitions </a:t>
            </a:r>
          </a:p>
        </p:txBody>
      </p:sp>
      <p:sp>
        <p:nvSpPr>
          <p:cNvPr id="8" name="Rounded Rectangle 7"/>
          <p:cNvSpPr/>
          <p:nvPr/>
        </p:nvSpPr>
        <p:spPr>
          <a:xfrm>
            <a:off x="611560" y="5301208"/>
            <a:ext cx="2664296" cy="864096"/>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t>Categories</a:t>
            </a:r>
          </a:p>
        </p:txBody>
      </p:sp>
      <p:sp>
        <p:nvSpPr>
          <p:cNvPr id="9" name="Rounded Rectangle 8"/>
          <p:cNvSpPr/>
          <p:nvPr/>
        </p:nvSpPr>
        <p:spPr>
          <a:xfrm>
            <a:off x="5832140" y="5301208"/>
            <a:ext cx="2664296" cy="864096"/>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t>Story-telling</a:t>
            </a:r>
          </a:p>
        </p:txBody>
      </p:sp>
    </p:spTree>
    <p:extLst>
      <p:ext uri="{BB962C8B-B14F-4D97-AF65-F5344CB8AC3E}">
        <p14:creationId xmlns:p14="http://schemas.microsoft.com/office/powerpoint/2010/main" val="31003835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Classroom management</a:t>
            </a:r>
          </a:p>
        </p:txBody>
      </p:sp>
      <p:sp>
        <p:nvSpPr>
          <p:cNvPr id="3" name="Content Placeholder 2"/>
          <p:cNvSpPr>
            <a:spLocks noGrp="1"/>
          </p:cNvSpPr>
          <p:nvPr>
            <p:ph idx="1"/>
          </p:nvPr>
        </p:nvSpPr>
        <p:spPr/>
        <p:txBody>
          <a:bodyPr/>
          <a:lstStyle/>
          <a:p>
            <a:pPr marL="0" indent="0">
              <a:buNone/>
            </a:pPr>
            <a:r>
              <a:rPr lang="en-GB" i="1" dirty="0"/>
              <a:t>By the end of the session you’ll have:</a:t>
            </a:r>
          </a:p>
          <a:p>
            <a:r>
              <a:rPr lang="en-GB" dirty="0"/>
              <a:t>listed aspects of classroom management</a:t>
            </a:r>
          </a:p>
          <a:p>
            <a:r>
              <a:rPr lang="en-GB" dirty="0"/>
              <a:t>considered how to give clear instructions</a:t>
            </a:r>
          </a:p>
          <a:p>
            <a:r>
              <a:rPr lang="en-GB" dirty="0"/>
              <a:t>explored ways to promote interaction and give feedback</a:t>
            </a:r>
          </a:p>
          <a:p>
            <a:endParaRPr lang="en-GB" dirty="0"/>
          </a:p>
          <a:p>
            <a:endParaRPr lang="en-GB" dirty="0"/>
          </a:p>
          <a:p>
            <a:pPr marL="0" indent="0">
              <a:buNone/>
            </a:pPr>
            <a:endParaRPr lang="en-GB" dirty="0"/>
          </a:p>
        </p:txBody>
      </p:sp>
    </p:spTree>
    <p:extLst>
      <p:ext uri="{BB962C8B-B14F-4D97-AF65-F5344CB8AC3E}">
        <p14:creationId xmlns:p14="http://schemas.microsoft.com/office/powerpoint/2010/main" val="29978544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is classroom management?</a:t>
            </a:r>
          </a:p>
        </p:txBody>
      </p:sp>
      <p:sp>
        <p:nvSpPr>
          <p:cNvPr id="3" name="Content Placeholder 2"/>
          <p:cNvSpPr>
            <a:spLocks noGrp="1"/>
          </p:cNvSpPr>
          <p:nvPr>
            <p:ph idx="1"/>
          </p:nvPr>
        </p:nvSpPr>
        <p:spPr>
          <a:xfrm>
            <a:off x="539552" y="1340768"/>
            <a:ext cx="8229600" cy="5069160"/>
          </a:xfrm>
        </p:spPr>
        <p:txBody>
          <a:bodyPr>
            <a:noAutofit/>
          </a:bodyPr>
          <a:lstStyle/>
          <a:p>
            <a:pPr lvl="0" hangingPunct="0"/>
            <a:r>
              <a:rPr lang="en-GB" sz="2400" dirty="0"/>
              <a:t>Managing routine classroom procedures (registers, </a:t>
            </a:r>
            <a:r>
              <a:rPr lang="en-GB" sz="2400" dirty="0" err="1"/>
              <a:t>etc</a:t>
            </a:r>
            <a:r>
              <a:rPr lang="en-GB" sz="2400" dirty="0"/>
              <a:t>)</a:t>
            </a:r>
          </a:p>
          <a:p>
            <a:pPr lvl="0" hangingPunct="0"/>
            <a:r>
              <a:rPr lang="en-GB" sz="2400" dirty="0"/>
              <a:t>Learning students’ names</a:t>
            </a:r>
          </a:p>
          <a:p>
            <a:pPr lvl="0" hangingPunct="0"/>
            <a:r>
              <a:rPr lang="en-GB" sz="2400" dirty="0"/>
              <a:t>Organising the classroom </a:t>
            </a:r>
          </a:p>
          <a:p>
            <a:pPr hangingPunct="0"/>
            <a:r>
              <a:rPr lang="en-GB" sz="2400" dirty="0"/>
              <a:t>Giving instructions</a:t>
            </a:r>
          </a:p>
          <a:p>
            <a:pPr hangingPunct="0"/>
            <a:r>
              <a:rPr lang="en-GB" sz="2400" dirty="0"/>
              <a:t>Asking questions</a:t>
            </a:r>
          </a:p>
          <a:p>
            <a:pPr hangingPunct="0"/>
            <a:r>
              <a:rPr lang="en-GB" sz="2400" dirty="0"/>
              <a:t>Setting up tasks</a:t>
            </a:r>
          </a:p>
          <a:p>
            <a:pPr lvl="0" hangingPunct="0"/>
            <a:r>
              <a:rPr lang="en-GB" sz="2400" dirty="0"/>
              <a:t>Managing T-Ss and </a:t>
            </a:r>
            <a:r>
              <a:rPr lang="en-GB" sz="2400" dirty="0" err="1"/>
              <a:t>Ss-Ss</a:t>
            </a:r>
            <a:r>
              <a:rPr lang="en-GB" sz="2400" dirty="0"/>
              <a:t> interaction </a:t>
            </a:r>
          </a:p>
          <a:p>
            <a:pPr hangingPunct="0"/>
            <a:r>
              <a:rPr lang="en-GB" sz="2400" dirty="0"/>
              <a:t>Managing mixed ability classes </a:t>
            </a:r>
          </a:p>
          <a:p>
            <a:pPr hangingPunct="0"/>
            <a:r>
              <a:rPr lang="en-GB" sz="2400" dirty="0"/>
              <a:t>Using teaching resources (e.g. board, pictures, </a:t>
            </a:r>
            <a:r>
              <a:rPr lang="en-GB" sz="2400" i="1" dirty="0" err="1"/>
              <a:t>realia</a:t>
            </a:r>
            <a:r>
              <a:rPr lang="en-GB" sz="2400" dirty="0"/>
              <a:t>)</a:t>
            </a:r>
          </a:p>
          <a:p>
            <a:pPr lvl="0" hangingPunct="0"/>
            <a:r>
              <a:rPr lang="en-GB" sz="2400" dirty="0"/>
              <a:t>Setting class rules</a:t>
            </a:r>
          </a:p>
          <a:p>
            <a:pPr hangingPunct="0"/>
            <a:r>
              <a:rPr lang="en-GB" sz="2400" dirty="0"/>
              <a:t>Maintaining discipline</a:t>
            </a:r>
          </a:p>
          <a:p>
            <a:pPr lvl="0" hangingPunct="0"/>
            <a:endParaRPr lang="en-GB" sz="2400" dirty="0"/>
          </a:p>
          <a:p>
            <a:endParaRPr lang="en-GB" sz="2400" dirty="0"/>
          </a:p>
        </p:txBody>
      </p:sp>
    </p:spTree>
    <p:extLst>
      <p:ext uri="{BB962C8B-B14F-4D97-AF65-F5344CB8AC3E}">
        <p14:creationId xmlns:p14="http://schemas.microsoft.com/office/powerpoint/2010/main" val="3678956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fade">
                                      <p:cBhvr>
                                        <p:cTn id="25" dur="500"/>
                                        <p:tgtEl>
                                          <p:spTgt spid="3">
                                            <p:txEl>
                                              <p:pRg st="6" end="6"/>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fade">
                                      <p:cBhvr>
                                        <p:cTn id="28" dur="500"/>
                                        <p:tgtEl>
                                          <p:spTgt spid="3">
                                            <p:txEl>
                                              <p:pRg st="7" end="7"/>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fade">
                                      <p:cBhvr>
                                        <p:cTn id="31" dur="500"/>
                                        <p:tgtEl>
                                          <p:spTgt spid="3">
                                            <p:txEl>
                                              <p:pRg st="8" end="8"/>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xEl>
                                              <p:pRg st="9" end="9"/>
                                            </p:txEl>
                                          </p:spTgt>
                                        </p:tgtEl>
                                        <p:attrNameLst>
                                          <p:attrName>style.visibility</p:attrName>
                                        </p:attrNameLst>
                                      </p:cBhvr>
                                      <p:to>
                                        <p:strVal val="visible"/>
                                      </p:to>
                                    </p:set>
                                    <p:animEffect transition="in" filter="fade">
                                      <p:cBhvr>
                                        <p:cTn id="34" dur="500"/>
                                        <p:tgtEl>
                                          <p:spTgt spid="3">
                                            <p:txEl>
                                              <p:pRg st="9" end="9"/>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Effect transition="in" filter="fade">
                                      <p:cBhvr>
                                        <p:cTn id="37"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Giving instructions</a:t>
            </a:r>
          </a:p>
        </p:txBody>
      </p:sp>
      <p:sp>
        <p:nvSpPr>
          <p:cNvPr id="3" name="Content Placeholder 2"/>
          <p:cNvSpPr>
            <a:spLocks noGrp="1"/>
          </p:cNvSpPr>
          <p:nvPr>
            <p:ph idx="1"/>
          </p:nvPr>
        </p:nvSpPr>
        <p:spPr/>
        <p:txBody>
          <a:bodyPr/>
          <a:lstStyle/>
          <a:p>
            <a:pPr marL="514350" indent="-514350">
              <a:buAutoNum type="arabicParenR"/>
            </a:pPr>
            <a:r>
              <a:rPr lang="en-GB" dirty="0"/>
              <a:t>What I’d like you to do is…</a:t>
            </a:r>
          </a:p>
          <a:p>
            <a:pPr marL="514350" indent="-514350">
              <a:buAutoNum type="arabicParenR"/>
            </a:pPr>
            <a:r>
              <a:rPr lang="en-GB" dirty="0"/>
              <a:t>First you’re going to work in pairs. Then you’re going to prepare a short dialogue. Then you’re going to perform it. </a:t>
            </a:r>
          </a:p>
          <a:p>
            <a:pPr marL="514350" indent="-514350">
              <a:buAutoNum type="arabicParenR"/>
            </a:pPr>
            <a:r>
              <a:rPr lang="en-GB" dirty="0"/>
              <a:t>Could you…</a:t>
            </a:r>
            <a:r>
              <a:rPr lang="en-GB" dirty="0" err="1"/>
              <a:t>er</a:t>
            </a:r>
            <a:r>
              <a:rPr lang="en-GB" dirty="0"/>
              <a:t>….work with a few other people and….</a:t>
            </a:r>
            <a:r>
              <a:rPr lang="en-GB" dirty="0" err="1"/>
              <a:t>er</a:t>
            </a:r>
            <a:r>
              <a:rPr lang="en-GB" dirty="0"/>
              <a:t>….talk about something interesting…</a:t>
            </a:r>
            <a:r>
              <a:rPr lang="en-GB" dirty="0" err="1"/>
              <a:t>er</a:t>
            </a:r>
            <a:r>
              <a:rPr lang="en-GB" dirty="0"/>
              <a:t>…like what you did at the weekend…</a:t>
            </a:r>
          </a:p>
          <a:p>
            <a:pPr marL="514350" indent="-514350">
              <a:buAutoNum type="arabicParenR"/>
            </a:pPr>
            <a:endParaRPr lang="en-GB" dirty="0"/>
          </a:p>
        </p:txBody>
      </p:sp>
    </p:spTree>
    <p:extLst>
      <p:ext uri="{BB962C8B-B14F-4D97-AF65-F5344CB8AC3E}">
        <p14:creationId xmlns:p14="http://schemas.microsoft.com/office/powerpoint/2010/main" val="14889905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Creating a positive atmosphere</a:t>
            </a:r>
          </a:p>
        </p:txBody>
      </p:sp>
      <p:pic>
        <p:nvPicPr>
          <p:cNvPr id="2050" name="Picture 2" descr="Image result for positive classroom atmosphere"/>
          <p:cNvPicPr>
            <a:picLocks noChangeAspect="1" noChangeArrowheads="1"/>
          </p:cNvPicPr>
          <p:nvPr/>
        </p:nvPicPr>
        <p:blipFill rotWithShape="1">
          <a:blip r:embed="rId3">
            <a:extLst>
              <a:ext uri="{28A0092B-C50C-407E-A947-70E740481C1C}">
                <a14:useLocalDpi xmlns:a14="http://schemas.microsoft.com/office/drawing/2010/main" val="0"/>
              </a:ext>
            </a:extLst>
          </a:blip>
          <a:srcRect b="3367"/>
          <a:stretch/>
        </p:blipFill>
        <p:spPr bwMode="auto">
          <a:xfrm>
            <a:off x="1166192" y="1340769"/>
            <a:ext cx="6934200" cy="50255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905897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Practising the four skills</a:t>
            </a:r>
          </a:p>
        </p:txBody>
      </p:sp>
      <p:sp>
        <p:nvSpPr>
          <p:cNvPr id="3" name="Content Placeholder 2"/>
          <p:cNvSpPr>
            <a:spLocks noGrp="1"/>
          </p:cNvSpPr>
          <p:nvPr>
            <p:ph idx="1"/>
          </p:nvPr>
        </p:nvSpPr>
        <p:spPr/>
        <p:txBody>
          <a:bodyPr/>
          <a:lstStyle/>
          <a:p>
            <a:pPr marL="0" indent="0">
              <a:buNone/>
            </a:pPr>
            <a:r>
              <a:rPr lang="en-GB" i="1" dirty="0"/>
              <a:t>By the end of the session you’ll have:</a:t>
            </a:r>
          </a:p>
          <a:p>
            <a:r>
              <a:rPr lang="en-GB" dirty="0"/>
              <a:t>discussed the role of skills in real life</a:t>
            </a:r>
          </a:p>
          <a:p>
            <a:r>
              <a:rPr lang="en-GB" dirty="0"/>
              <a:t>examined ways of teaching the four skills </a:t>
            </a:r>
          </a:p>
          <a:p>
            <a:r>
              <a:rPr lang="en-GB" dirty="0"/>
              <a:t>considered the importance of differentiation </a:t>
            </a:r>
          </a:p>
          <a:p>
            <a:endParaRPr lang="en-GB" dirty="0"/>
          </a:p>
          <a:p>
            <a:endParaRPr lang="en-GB" dirty="0"/>
          </a:p>
        </p:txBody>
      </p:sp>
    </p:spTree>
    <p:extLst>
      <p:ext uri="{BB962C8B-B14F-4D97-AF65-F5344CB8AC3E}">
        <p14:creationId xmlns:p14="http://schemas.microsoft.com/office/powerpoint/2010/main" val="25079935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four skills in real life</a:t>
            </a:r>
          </a:p>
        </p:txBody>
      </p:sp>
      <p:graphicFrame>
        <p:nvGraphicFramePr>
          <p:cNvPr id="4" name="Table 3"/>
          <p:cNvGraphicFramePr>
            <a:graphicFrameLocks noGrp="1"/>
          </p:cNvGraphicFramePr>
          <p:nvPr>
            <p:extLst>
              <p:ext uri="{D42A27DB-BD31-4B8C-83A1-F6EECF244321}">
                <p14:modId xmlns:p14="http://schemas.microsoft.com/office/powerpoint/2010/main" val="4068624103"/>
              </p:ext>
            </p:extLst>
          </p:nvPr>
        </p:nvGraphicFramePr>
        <p:xfrm>
          <a:off x="107504" y="1397000"/>
          <a:ext cx="8928992" cy="4724400"/>
        </p:xfrm>
        <a:graphic>
          <a:graphicData uri="http://schemas.openxmlformats.org/drawingml/2006/table">
            <a:tbl>
              <a:tblPr firstRow="1" bandRow="1">
                <a:tableStyleId>{5C22544A-7EE6-4342-B048-85BDC9FD1C3A}</a:tableStyleId>
              </a:tblPr>
              <a:tblGrid>
                <a:gridCol w="4464496">
                  <a:extLst>
                    <a:ext uri="{9D8B030D-6E8A-4147-A177-3AD203B41FA5}">
                      <a16:colId xmlns:a16="http://schemas.microsoft.com/office/drawing/2014/main" val="20000"/>
                    </a:ext>
                  </a:extLst>
                </a:gridCol>
                <a:gridCol w="4464496">
                  <a:extLst>
                    <a:ext uri="{9D8B030D-6E8A-4147-A177-3AD203B41FA5}">
                      <a16:colId xmlns:a16="http://schemas.microsoft.com/office/drawing/2014/main" val="20001"/>
                    </a:ext>
                  </a:extLst>
                </a:gridCol>
              </a:tblGrid>
              <a:tr h="370840">
                <a:tc>
                  <a:txBody>
                    <a:bodyPr/>
                    <a:lstStyle/>
                    <a:p>
                      <a:pPr algn="ctr"/>
                      <a:r>
                        <a:rPr lang="en-GB" sz="2800" dirty="0"/>
                        <a:t>Initial events</a:t>
                      </a:r>
                    </a:p>
                  </a:txBody>
                  <a:tcPr/>
                </a:tc>
                <a:tc>
                  <a:txBody>
                    <a:bodyPr/>
                    <a:lstStyle/>
                    <a:p>
                      <a:pPr algn="ctr"/>
                      <a:r>
                        <a:rPr lang="en-GB" sz="2800" dirty="0"/>
                        <a:t>Following events</a:t>
                      </a:r>
                    </a:p>
                  </a:txBody>
                  <a:tcPr/>
                </a:tc>
                <a:extLst>
                  <a:ext uri="{0D108BD9-81ED-4DB2-BD59-A6C34878D82A}">
                    <a16:rowId xmlns:a16="http://schemas.microsoft.com/office/drawing/2014/main" val="10000"/>
                  </a:ext>
                </a:extLst>
              </a:tr>
              <a:tr h="370840">
                <a:tc>
                  <a:txBody>
                    <a:bodyPr/>
                    <a:lstStyle/>
                    <a:p>
                      <a:r>
                        <a:rPr lang="en-GB" sz="2800" dirty="0"/>
                        <a:t>1) Read with horror a very high gas bill</a:t>
                      </a:r>
                    </a:p>
                  </a:txBody>
                  <a:tcPr/>
                </a:tc>
                <a:tc>
                  <a:txBody>
                    <a:bodyPr/>
                    <a:lstStyle/>
                    <a:p>
                      <a:r>
                        <a:rPr lang="en-GB" sz="2800" dirty="0"/>
                        <a:t>a) Read a doctor’s note the student had given me.</a:t>
                      </a:r>
                    </a:p>
                  </a:txBody>
                  <a:tcPr/>
                </a:tc>
                <a:extLst>
                  <a:ext uri="{0D108BD9-81ED-4DB2-BD59-A6C34878D82A}">
                    <a16:rowId xmlns:a16="http://schemas.microsoft.com/office/drawing/2014/main" val="10001"/>
                  </a:ext>
                </a:extLst>
              </a:tr>
              <a:tr h="370840">
                <a:tc>
                  <a:txBody>
                    <a:bodyPr/>
                    <a:lstStyle/>
                    <a:p>
                      <a:r>
                        <a:rPr lang="en-GB" sz="2800" dirty="0"/>
                        <a:t>2) Wrote</a:t>
                      </a:r>
                      <a:r>
                        <a:rPr lang="en-GB" sz="2800" baseline="0" dirty="0"/>
                        <a:t> a note to a colleague requesting a meeting to discuss a problem</a:t>
                      </a:r>
                      <a:endParaRPr lang="en-GB" sz="2800" dirty="0"/>
                    </a:p>
                  </a:txBody>
                  <a:tcPr/>
                </a:tc>
                <a:tc>
                  <a:txBody>
                    <a:bodyPr/>
                    <a:lstStyle/>
                    <a:p>
                      <a:r>
                        <a:rPr lang="en-GB" sz="2800" dirty="0"/>
                        <a:t>b) </a:t>
                      </a:r>
                      <a:r>
                        <a:rPr lang="en-GB" sz="2800" dirty="0" err="1"/>
                        <a:t>Googled</a:t>
                      </a:r>
                      <a:r>
                        <a:rPr lang="en-GB" sz="2800" dirty="0"/>
                        <a:t> her medical problem</a:t>
                      </a:r>
                      <a:r>
                        <a:rPr lang="en-GB" sz="2800" baseline="0" dirty="0"/>
                        <a:t> online.</a:t>
                      </a:r>
                      <a:endParaRPr lang="en-GB" sz="2800" dirty="0"/>
                    </a:p>
                  </a:txBody>
                  <a:tcPr/>
                </a:tc>
                <a:extLst>
                  <a:ext uri="{0D108BD9-81ED-4DB2-BD59-A6C34878D82A}">
                    <a16:rowId xmlns:a16="http://schemas.microsoft.com/office/drawing/2014/main" val="10002"/>
                  </a:ext>
                </a:extLst>
              </a:tr>
              <a:tr h="370840">
                <a:tc>
                  <a:txBody>
                    <a:bodyPr/>
                    <a:lstStyle/>
                    <a:p>
                      <a:r>
                        <a:rPr lang="en-GB" sz="2800" dirty="0"/>
                        <a:t>3) Spoke</a:t>
                      </a:r>
                      <a:r>
                        <a:rPr lang="en-GB" sz="2800" baseline="0" dirty="0"/>
                        <a:t> to a learner about her absence</a:t>
                      </a:r>
                      <a:endParaRPr lang="en-GB" sz="2800" dirty="0"/>
                    </a:p>
                  </a:txBody>
                  <a:tcPr/>
                </a:tc>
                <a:tc>
                  <a:txBody>
                    <a:bodyPr/>
                    <a:lstStyle/>
                    <a:p>
                      <a:r>
                        <a:rPr lang="en-GB" sz="2800" dirty="0"/>
                        <a:t>c) Listened to her proposed</a:t>
                      </a:r>
                      <a:r>
                        <a:rPr lang="en-GB" sz="2800" baseline="0" dirty="0"/>
                        <a:t> solutions face to face.</a:t>
                      </a:r>
                      <a:endParaRPr lang="en-GB" sz="2800" dirty="0"/>
                    </a:p>
                  </a:txBody>
                  <a:tcPr/>
                </a:tc>
                <a:extLst>
                  <a:ext uri="{0D108BD9-81ED-4DB2-BD59-A6C34878D82A}">
                    <a16:rowId xmlns:a16="http://schemas.microsoft.com/office/drawing/2014/main" val="10003"/>
                  </a:ext>
                </a:extLst>
              </a:tr>
              <a:tr h="370840">
                <a:tc>
                  <a:txBody>
                    <a:bodyPr/>
                    <a:lstStyle/>
                    <a:p>
                      <a:r>
                        <a:rPr lang="en-GB" sz="2800" dirty="0"/>
                        <a:t>4) Listened</a:t>
                      </a:r>
                      <a:r>
                        <a:rPr lang="en-GB" sz="2800" baseline="0" dirty="0"/>
                        <a:t> to a friend’s medical problem</a:t>
                      </a:r>
                      <a:endParaRPr lang="en-GB" sz="2800" dirty="0"/>
                    </a:p>
                  </a:txBody>
                  <a:tcPr/>
                </a:tc>
                <a:tc>
                  <a:txBody>
                    <a:bodyPr/>
                    <a:lstStyle/>
                    <a:p>
                      <a:r>
                        <a:rPr lang="en-GB" sz="2800" dirty="0"/>
                        <a:t>d) Spoke to the gas company customer services by phone.</a:t>
                      </a:r>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5969232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Course aims</a:t>
            </a:r>
          </a:p>
        </p:txBody>
      </p:sp>
      <p:sp>
        <p:nvSpPr>
          <p:cNvPr id="3" name="Content Placeholder 2"/>
          <p:cNvSpPr>
            <a:spLocks noGrp="1"/>
          </p:cNvSpPr>
          <p:nvPr>
            <p:ph idx="1"/>
          </p:nvPr>
        </p:nvSpPr>
        <p:spPr/>
        <p:txBody>
          <a:bodyPr/>
          <a:lstStyle/>
          <a:p>
            <a:r>
              <a:rPr lang="en-GB" dirty="0"/>
              <a:t>To explore aspects of fundamental ELT principles and practise</a:t>
            </a:r>
          </a:p>
          <a:p>
            <a:r>
              <a:rPr lang="en-GB" dirty="0"/>
              <a:t>To build on your current knowledge and skills in the classroom</a:t>
            </a:r>
          </a:p>
          <a:p>
            <a:r>
              <a:rPr lang="en-GB" dirty="0"/>
              <a:t>To try out new activities and techniques in a secure and supportive environment</a:t>
            </a:r>
          </a:p>
        </p:txBody>
      </p:sp>
    </p:spTree>
    <p:extLst>
      <p:ext uri="{BB962C8B-B14F-4D97-AF65-F5344CB8AC3E}">
        <p14:creationId xmlns:p14="http://schemas.microsoft.com/office/powerpoint/2010/main" val="3604708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four skills</a:t>
            </a:r>
          </a:p>
        </p:txBody>
      </p:sp>
      <p:sp>
        <p:nvSpPr>
          <p:cNvPr id="4" name="Rounded Rectangle 3"/>
          <p:cNvSpPr/>
          <p:nvPr/>
        </p:nvSpPr>
        <p:spPr>
          <a:xfrm>
            <a:off x="467544" y="1772816"/>
            <a:ext cx="3672408" cy="165618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a:t>Reading</a:t>
            </a:r>
          </a:p>
        </p:txBody>
      </p:sp>
      <p:sp>
        <p:nvSpPr>
          <p:cNvPr id="5" name="Rounded Rectangle 4"/>
          <p:cNvSpPr/>
          <p:nvPr/>
        </p:nvSpPr>
        <p:spPr>
          <a:xfrm>
            <a:off x="4788024" y="4365104"/>
            <a:ext cx="3672408" cy="165618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a:t>Listening</a:t>
            </a:r>
          </a:p>
        </p:txBody>
      </p:sp>
      <p:sp>
        <p:nvSpPr>
          <p:cNvPr id="6" name="Rounded Rectangle 5"/>
          <p:cNvSpPr/>
          <p:nvPr/>
        </p:nvSpPr>
        <p:spPr>
          <a:xfrm>
            <a:off x="467544" y="4365104"/>
            <a:ext cx="3672408" cy="165618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a:t>Speaking</a:t>
            </a:r>
          </a:p>
        </p:txBody>
      </p:sp>
      <p:sp>
        <p:nvSpPr>
          <p:cNvPr id="7" name="Rounded Rectangle 6"/>
          <p:cNvSpPr/>
          <p:nvPr/>
        </p:nvSpPr>
        <p:spPr>
          <a:xfrm>
            <a:off x="4788024" y="1797015"/>
            <a:ext cx="3672408" cy="165618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a:t>Writing</a:t>
            </a:r>
          </a:p>
        </p:txBody>
      </p:sp>
    </p:spTree>
    <p:extLst>
      <p:ext uri="{BB962C8B-B14F-4D97-AF65-F5344CB8AC3E}">
        <p14:creationId xmlns:p14="http://schemas.microsoft.com/office/powerpoint/2010/main" val="329453841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Developing the four skills </a:t>
            </a:r>
          </a:p>
        </p:txBody>
      </p:sp>
      <p:sp>
        <p:nvSpPr>
          <p:cNvPr id="4" name="Oval 3"/>
          <p:cNvSpPr/>
          <p:nvPr/>
        </p:nvSpPr>
        <p:spPr>
          <a:xfrm>
            <a:off x="539552" y="2060848"/>
            <a:ext cx="3960440" cy="1152128"/>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t>Pre-</a:t>
            </a:r>
          </a:p>
        </p:txBody>
      </p:sp>
      <p:sp>
        <p:nvSpPr>
          <p:cNvPr id="5" name="Oval 4"/>
          <p:cNvSpPr/>
          <p:nvPr/>
        </p:nvSpPr>
        <p:spPr>
          <a:xfrm>
            <a:off x="2915816" y="3645024"/>
            <a:ext cx="3960440" cy="1152128"/>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t>While-</a:t>
            </a:r>
          </a:p>
        </p:txBody>
      </p:sp>
      <p:sp>
        <p:nvSpPr>
          <p:cNvPr id="6" name="Oval 5"/>
          <p:cNvSpPr/>
          <p:nvPr/>
        </p:nvSpPr>
        <p:spPr>
          <a:xfrm>
            <a:off x="5076056" y="5301208"/>
            <a:ext cx="3960440" cy="1152128"/>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t>Post-</a:t>
            </a:r>
            <a:endParaRPr lang="en-GB" dirty="0"/>
          </a:p>
        </p:txBody>
      </p:sp>
    </p:spTree>
    <p:extLst>
      <p:ext uri="{BB962C8B-B14F-4D97-AF65-F5344CB8AC3E}">
        <p14:creationId xmlns:p14="http://schemas.microsoft.com/office/powerpoint/2010/main" val="36606382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Integrating the four skills</a:t>
            </a:r>
          </a:p>
        </p:txBody>
      </p:sp>
      <p:pic>
        <p:nvPicPr>
          <p:cNvPr id="1026" name="Picture 2" descr="Image result for flying boat singapore 194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52492" y="2060848"/>
            <a:ext cx="4215102" cy="2808312"/>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2"/>
          <p:cNvSpPr>
            <a:spLocks noGrp="1"/>
          </p:cNvSpPr>
          <p:nvPr>
            <p:ph idx="1"/>
          </p:nvPr>
        </p:nvSpPr>
        <p:spPr>
          <a:xfrm>
            <a:off x="457200" y="1600200"/>
            <a:ext cx="4114800" cy="4525963"/>
          </a:xfrm>
        </p:spPr>
        <p:txBody>
          <a:bodyPr/>
          <a:lstStyle/>
          <a:p>
            <a:r>
              <a:rPr lang="en-GB" dirty="0"/>
              <a:t>Read the text about the flying boat</a:t>
            </a:r>
          </a:p>
          <a:p>
            <a:r>
              <a:rPr lang="en-GB" dirty="0"/>
              <a:t>Look at the activities</a:t>
            </a:r>
          </a:p>
          <a:p>
            <a:r>
              <a:rPr lang="en-GB" dirty="0"/>
              <a:t>Which 2 do you like most?</a:t>
            </a:r>
          </a:p>
          <a:p>
            <a:r>
              <a:rPr lang="en-GB" dirty="0"/>
              <a:t>Which 2 do you like least?</a:t>
            </a:r>
          </a:p>
        </p:txBody>
      </p:sp>
    </p:spTree>
    <p:extLst>
      <p:ext uri="{BB962C8B-B14F-4D97-AF65-F5344CB8AC3E}">
        <p14:creationId xmlns:p14="http://schemas.microsoft.com/office/powerpoint/2010/main" val="40018427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Differentiation</a:t>
            </a:r>
          </a:p>
        </p:txBody>
      </p:sp>
      <p:sp>
        <p:nvSpPr>
          <p:cNvPr id="3" name="Content Placeholder 2"/>
          <p:cNvSpPr>
            <a:spLocks noGrp="1"/>
          </p:cNvSpPr>
          <p:nvPr>
            <p:ph idx="1"/>
          </p:nvPr>
        </p:nvSpPr>
        <p:spPr>
          <a:xfrm>
            <a:off x="457200" y="1600201"/>
            <a:ext cx="7787208" cy="1252735"/>
          </a:xfrm>
        </p:spPr>
        <p:txBody>
          <a:bodyPr/>
          <a:lstStyle/>
          <a:p>
            <a:pPr marL="0" indent="0" algn="ctr">
              <a:buNone/>
            </a:pPr>
            <a:r>
              <a:rPr lang="en-GB" dirty="0"/>
              <a:t>What are the common challenges we face when teaching mixed ability classes?</a:t>
            </a:r>
          </a:p>
        </p:txBody>
      </p:sp>
      <p:pic>
        <p:nvPicPr>
          <p:cNvPr id="2050" name="Picture 2" descr="Image result for differentiated classroo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3284984"/>
            <a:ext cx="8748464" cy="30130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66560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Making and using resources</a:t>
            </a:r>
          </a:p>
        </p:txBody>
      </p:sp>
      <p:sp>
        <p:nvSpPr>
          <p:cNvPr id="3" name="Content Placeholder 2"/>
          <p:cNvSpPr>
            <a:spLocks noGrp="1"/>
          </p:cNvSpPr>
          <p:nvPr>
            <p:ph idx="1"/>
          </p:nvPr>
        </p:nvSpPr>
        <p:spPr/>
        <p:txBody>
          <a:bodyPr/>
          <a:lstStyle/>
          <a:p>
            <a:pPr marL="0" indent="0">
              <a:buNone/>
            </a:pPr>
            <a:r>
              <a:rPr lang="en-GB" i="1" dirty="0"/>
              <a:t>By the end of the session you’ll have:</a:t>
            </a:r>
          </a:p>
          <a:p>
            <a:r>
              <a:rPr lang="en-GB" dirty="0"/>
              <a:t>evaluated 3 demonstration activities</a:t>
            </a:r>
          </a:p>
          <a:p>
            <a:r>
              <a:rPr lang="en-GB" dirty="0"/>
              <a:t>explored the range of low cost/no cost materials</a:t>
            </a:r>
          </a:p>
          <a:p>
            <a:r>
              <a:rPr lang="en-GB" dirty="0"/>
              <a:t>analysed effective use of the board</a:t>
            </a:r>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1430226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can you do with these?</a:t>
            </a:r>
          </a:p>
        </p:txBody>
      </p:sp>
      <p:pic>
        <p:nvPicPr>
          <p:cNvPr id="3074" name="Picture 2" descr="Image result for wooden spo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2335643"/>
            <a:ext cx="2664296" cy="266429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mage result for a picture paints a thousand word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59832" y="1881385"/>
            <a:ext cx="3171197" cy="3017917"/>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Image result for mobile phone"/>
          <p:cNvPicPr>
            <a:picLocks noChangeAspect="1" noChangeArrowheads="1"/>
          </p:cNvPicPr>
          <p:nvPr/>
        </p:nvPicPr>
        <p:blipFill rotWithShape="1">
          <a:blip r:embed="rId5">
            <a:extLst>
              <a:ext uri="{28A0092B-C50C-407E-A947-70E740481C1C}">
                <a14:useLocalDpi xmlns:a14="http://schemas.microsoft.com/office/drawing/2010/main" val="0"/>
              </a:ext>
            </a:extLst>
          </a:blip>
          <a:srcRect l="26464" r="27062"/>
          <a:stretch/>
        </p:blipFill>
        <p:spPr bwMode="auto">
          <a:xfrm>
            <a:off x="7020272" y="1708343"/>
            <a:ext cx="1966823" cy="38088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670589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Low cost/no cost resources</a:t>
            </a:r>
          </a:p>
        </p:txBody>
      </p:sp>
      <p:sp>
        <p:nvSpPr>
          <p:cNvPr id="3" name="Content Placeholder 2"/>
          <p:cNvSpPr>
            <a:spLocks noGrp="1"/>
          </p:cNvSpPr>
          <p:nvPr>
            <p:ph idx="1"/>
          </p:nvPr>
        </p:nvSpPr>
        <p:spPr>
          <a:xfrm>
            <a:off x="3275856" y="1196752"/>
            <a:ext cx="5770984" cy="5472608"/>
          </a:xfrm>
        </p:spPr>
        <p:txBody>
          <a:bodyPr/>
          <a:lstStyle/>
          <a:p>
            <a:r>
              <a:rPr lang="en-GB" sz="2800" dirty="0"/>
              <a:t>Blackboard and chalk</a:t>
            </a:r>
          </a:p>
          <a:p>
            <a:r>
              <a:rPr lang="en-GB" sz="2800" dirty="0"/>
              <a:t>Posters</a:t>
            </a:r>
          </a:p>
          <a:p>
            <a:r>
              <a:rPr lang="en-GB" sz="2800" dirty="0"/>
              <a:t>Flashcards (word/sentence/picture)</a:t>
            </a:r>
          </a:p>
          <a:p>
            <a:r>
              <a:rPr lang="en-GB" sz="2800" dirty="0"/>
              <a:t>Masks</a:t>
            </a:r>
          </a:p>
          <a:p>
            <a:r>
              <a:rPr lang="en-GB" sz="2800" dirty="0"/>
              <a:t>Puppets and toys</a:t>
            </a:r>
          </a:p>
          <a:p>
            <a:r>
              <a:rPr lang="en-GB" sz="2800" dirty="0"/>
              <a:t>Puzzles</a:t>
            </a:r>
          </a:p>
          <a:p>
            <a:r>
              <a:rPr lang="en-GB" sz="2800" dirty="0"/>
              <a:t>Charts</a:t>
            </a:r>
          </a:p>
          <a:p>
            <a:r>
              <a:rPr lang="en-GB" sz="2800" dirty="0"/>
              <a:t>Board games</a:t>
            </a:r>
          </a:p>
          <a:p>
            <a:r>
              <a:rPr lang="en-GB" sz="2800" dirty="0"/>
              <a:t>Washing line </a:t>
            </a:r>
          </a:p>
          <a:p>
            <a:pPr marL="0" indent="0">
              <a:buNone/>
            </a:pPr>
            <a:endParaRPr lang="en-GB" sz="2800" b="1" dirty="0"/>
          </a:p>
          <a:p>
            <a:pPr marL="0" indent="0">
              <a:buNone/>
            </a:pPr>
            <a:endParaRPr lang="en-GB" sz="2800" dirty="0"/>
          </a:p>
          <a:p>
            <a:endParaRPr lang="en-GB" sz="2800" dirty="0"/>
          </a:p>
          <a:p>
            <a:endParaRPr lang="en-GB" sz="2800" dirty="0"/>
          </a:p>
          <a:p>
            <a:endParaRPr lang="en-GB" sz="2800" dirty="0"/>
          </a:p>
          <a:p>
            <a:endParaRPr lang="en-GB" sz="2800" dirty="0"/>
          </a:p>
          <a:p>
            <a:endParaRPr lang="en-GB" sz="2800" dirty="0"/>
          </a:p>
        </p:txBody>
      </p:sp>
      <p:pic>
        <p:nvPicPr>
          <p:cNvPr id="32772" name="Picture 4" descr="http://www.teacherplus.org/wp-content/uploads/2009/10/event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879" y="1266067"/>
            <a:ext cx="2541937" cy="1802893"/>
          </a:xfrm>
          <a:prstGeom prst="rect">
            <a:avLst/>
          </a:prstGeom>
          <a:noFill/>
          <a:extLst>
            <a:ext uri="{909E8E84-426E-40DD-AFC4-6F175D3DCCD1}">
              <a14:hiddenFill xmlns:a14="http://schemas.microsoft.com/office/drawing/2010/main">
                <a:solidFill>
                  <a:srgbClr val="FFFFFF"/>
                </a:solidFill>
              </a14:hiddenFill>
            </a:ext>
          </a:extLst>
        </p:spPr>
      </p:pic>
      <p:pic>
        <p:nvPicPr>
          <p:cNvPr id="32774" name="Picture 6" descr="http://www.finesolutions.co.uk/media/ecommerce/products/extra_MWL.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6125" y="4931932"/>
            <a:ext cx="2880320" cy="1881444"/>
          </a:xfrm>
          <a:prstGeom prst="rect">
            <a:avLst/>
          </a:prstGeom>
          <a:noFill/>
          <a:extLst>
            <a:ext uri="{909E8E84-426E-40DD-AFC4-6F175D3DCCD1}">
              <a14:hiddenFill xmlns:a14="http://schemas.microsoft.com/office/drawing/2010/main">
                <a:solidFill>
                  <a:srgbClr val="FFFFFF"/>
                </a:solidFill>
              </a14:hiddenFill>
            </a:ext>
          </a:extLst>
        </p:spPr>
      </p:pic>
      <p:pic>
        <p:nvPicPr>
          <p:cNvPr id="32776" name="Picture 8" descr="http://i00.i.aliimg.com/wsphoto/v0/1905420070_1/Ex-gratia-Montessori-font-b-materials-b-font-professional-development-aid-kindergarten-font-b-teaching-b.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3568" y="3195046"/>
            <a:ext cx="1840207" cy="16741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628072"/>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1+#ppt_w/2"/>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 calcmode="lin" valueType="num">
                                      <p:cBhvr additive="base">
                                        <p:cTn id="35" dur="500" fill="hold"/>
                                        <p:tgtEl>
                                          <p:spTgt spid="3">
                                            <p:txEl>
                                              <p:pRg st="7" end="7"/>
                                            </p:txEl>
                                          </p:spTgt>
                                        </p:tgtEl>
                                        <p:attrNameLst>
                                          <p:attrName>ppt_x</p:attrName>
                                        </p:attrNameLst>
                                      </p:cBhvr>
                                      <p:tavLst>
                                        <p:tav tm="0">
                                          <p:val>
                                            <p:strVal val="1+#ppt_w/2"/>
                                          </p:val>
                                        </p:tav>
                                        <p:tav tm="100000">
                                          <p:val>
                                            <p:strVal val="#ppt_x"/>
                                          </p:val>
                                        </p:tav>
                                      </p:tavLst>
                                    </p:anim>
                                    <p:anim calcmode="lin" valueType="num">
                                      <p:cBhvr additive="base">
                                        <p:cTn id="36" dur="500" fill="hold"/>
                                        <p:tgtEl>
                                          <p:spTgt spid="3">
                                            <p:txEl>
                                              <p:pRg st="7" end="7"/>
                                            </p:txEl>
                                          </p:spTgt>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 calcmode="lin" valueType="num">
                                      <p:cBhvr additive="base">
                                        <p:cTn id="39" dur="500" fill="hold"/>
                                        <p:tgtEl>
                                          <p:spTgt spid="3">
                                            <p:txEl>
                                              <p:pRg st="8" end="8"/>
                                            </p:txEl>
                                          </p:spTgt>
                                        </p:tgtEl>
                                        <p:attrNameLst>
                                          <p:attrName>ppt_x</p:attrName>
                                        </p:attrNameLst>
                                      </p:cBhvr>
                                      <p:tavLst>
                                        <p:tav tm="0">
                                          <p:val>
                                            <p:strVal val="1+#ppt_w/2"/>
                                          </p:val>
                                        </p:tav>
                                        <p:tav tm="100000">
                                          <p:val>
                                            <p:strVal val="#ppt_x"/>
                                          </p:val>
                                        </p:tav>
                                      </p:tavLst>
                                    </p:anim>
                                    <p:anim calcmode="lin" valueType="num">
                                      <p:cBhvr additive="base">
                                        <p:cTn id="40"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0231" t="12302" r="31507" b="6250"/>
          <a:stretch/>
        </p:blipFill>
        <p:spPr bwMode="auto">
          <a:xfrm>
            <a:off x="395536" y="188640"/>
            <a:ext cx="2858547" cy="34210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3779912" y="332656"/>
            <a:ext cx="5184576" cy="6282791"/>
          </a:xfrm>
        </p:spPr>
        <p:txBody>
          <a:bodyPr>
            <a:normAutofit/>
          </a:bodyPr>
          <a:lstStyle/>
          <a:p>
            <a:pPr marL="0" indent="0">
              <a:buNone/>
            </a:pPr>
            <a:r>
              <a:rPr lang="en-GB" sz="3600" b="1" dirty="0"/>
              <a:t>Useful links! </a:t>
            </a:r>
            <a:r>
              <a:rPr lang="en-GB" sz="3600" dirty="0">
                <a:hlinkClick r:id="rId4"/>
              </a:rPr>
              <a:t>http://unesdoc.unesco.org/images/0004/000433/043336EB.pdf</a:t>
            </a:r>
            <a:endParaRPr lang="en-GB" sz="3600" dirty="0"/>
          </a:p>
          <a:p>
            <a:pPr marL="0" indent="0">
              <a:buNone/>
            </a:pPr>
            <a:endParaRPr lang="en-GB" sz="3600" b="1" dirty="0"/>
          </a:p>
          <a:p>
            <a:pPr marL="0" indent="0">
              <a:buNone/>
            </a:pPr>
            <a:endParaRPr lang="en-GB" sz="3600" b="1" dirty="0"/>
          </a:p>
          <a:p>
            <a:pPr marL="0" indent="0">
              <a:buNone/>
            </a:pPr>
            <a:r>
              <a:rPr lang="en-GB" sz="3600" dirty="0">
                <a:hlinkClick r:id="rId5"/>
              </a:rPr>
              <a:t>https://atiyepestel.files.wordpress.com/2013/05/1000pictures_all.pdf</a:t>
            </a:r>
            <a:endParaRPr lang="en-GB" sz="3600" dirty="0"/>
          </a:p>
          <a:p>
            <a:pPr marL="0" indent="0">
              <a:buNone/>
            </a:pPr>
            <a:endParaRPr lang="en-GB" sz="3600" dirty="0"/>
          </a:p>
        </p:txBody>
      </p:sp>
      <p:pic>
        <p:nvPicPr>
          <p:cNvPr id="5122" name="Picture 2" descr="Image result for 100 pictures for teachers to copy andrew wright"/>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1560" y="3573016"/>
            <a:ext cx="2133969" cy="30424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2690672"/>
      </p:ext>
    </p:extLst>
  </p:cSld>
  <p:clrMapOvr>
    <a:masterClrMapping/>
  </p:clrMapOvr>
  <p:transition spd="slow"/>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Using the white or blackboard</a:t>
            </a:r>
          </a:p>
        </p:txBody>
      </p:sp>
      <p:sp>
        <p:nvSpPr>
          <p:cNvPr id="4" name="AutoShape 2" descr="Image result for whiteboard"/>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 name="AutoShape 4" descr="Image result for whiteboard"/>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4102" name="Picture 6" descr="Image result for whiteboar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6739" y="1340768"/>
            <a:ext cx="3619500" cy="3619500"/>
          </a:xfrm>
          <a:prstGeom prst="rect">
            <a:avLst/>
          </a:prstGeom>
          <a:noFill/>
          <a:extLst>
            <a:ext uri="{909E8E84-426E-40DD-AFC4-6F175D3DCCD1}">
              <a14:hiddenFill xmlns:a14="http://schemas.microsoft.com/office/drawing/2010/main">
                <a:solidFill>
                  <a:srgbClr val="FFFFFF"/>
                </a:solidFill>
              </a14:hiddenFill>
            </a:ext>
          </a:extLst>
        </p:spPr>
      </p:pic>
      <p:sp>
        <p:nvSpPr>
          <p:cNvPr id="6" name="AutoShape 8" descr="Image result for blackboard"/>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4106" name="Picture 10" descr="Image result for blackboar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99991" y="1988840"/>
            <a:ext cx="4503149" cy="2304256"/>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12775" y="4960268"/>
            <a:ext cx="8135689" cy="1077218"/>
          </a:xfrm>
          <a:prstGeom prst="rect">
            <a:avLst/>
          </a:prstGeom>
          <a:noFill/>
        </p:spPr>
        <p:txBody>
          <a:bodyPr wrap="square" rtlCol="0">
            <a:spAutoFit/>
          </a:bodyPr>
          <a:lstStyle/>
          <a:p>
            <a:r>
              <a:rPr lang="en-GB" sz="3200" dirty="0"/>
              <a:t>Make a list of Do’s and </a:t>
            </a:r>
            <a:r>
              <a:rPr lang="en-GB" sz="3200" dirty="0" err="1"/>
              <a:t>Dont’s</a:t>
            </a:r>
            <a:r>
              <a:rPr lang="en-GB" sz="3200" dirty="0"/>
              <a:t> for organising your board</a:t>
            </a:r>
          </a:p>
        </p:txBody>
      </p:sp>
      <p:sp>
        <p:nvSpPr>
          <p:cNvPr id="3" name="TextBox 2"/>
          <p:cNvSpPr txBox="1"/>
          <p:nvPr/>
        </p:nvSpPr>
        <p:spPr>
          <a:xfrm>
            <a:off x="307975" y="2420888"/>
            <a:ext cx="8695165" cy="1938992"/>
          </a:xfrm>
          <a:prstGeom prst="rect">
            <a:avLst/>
          </a:prstGeom>
          <a:noFill/>
        </p:spPr>
        <p:txBody>
          <a:bodyPr wrap="square" rtlCol="0">
            <a:spAutoFit/>
          </a:bodyPr>
          <a:lstStyle/>
          <a:p>
            <a:r>
              <a:rPr lang="en-GB" sz="4000" dirty="0"/>
              <a:t>https://www.teachingenglish.org.uk/ article/using-board</a:t>
            </a:r>
          </a:p>
          <a:p>
            <a:endParaRPr lang="en-GB" sz="4000" dirty="0"/>
          </a:p>
        </p:txBody>
      </p:sp>
    </p:spTree>
    <p:extLst>
      <p:ext uri="{BB962C8B-B14F-4D97-AF65-F5344CB8AC3E}">
        <p14:creationId xmlns:p14="http://schemas.microsoft.com/office/powerpoint/2010/main" val="1541079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4102"/>
                                        </p:tgtEl>
                                      </p:cBhvr>
                                    </p:animEffect>
                                    <p:set>
                                      <p:cBhvr>
                                        <p:cTn id="7" dur="1" fill="hold">
                                          <p:stCondLst>
                                            <p:cond delay="499"/>
                                          </p:stCondLst>
                                        </p:cTn>
                                        <p:tgtEl>
                                          <p:spTgt spid="4102"/>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500"/>
                                        <p:tgtEl>
                                          <p:spTgt spid="4106"/>
                                        </p:tgtEl>
                                      </p:cBhvr>
                                    </p:animEffect>
                                    <p:set>
                                      <p:cBhvr>
                                        <p:cTn id="10" dur="1" fill="hold">
                                          <p:stCondLst>
                                            <p:cond delay="499"/>
                                          </p:stCondLst>
                                        </p:cTn>
                                        <p:tgtEl>
                                          <p:spTgt spid="4106"/>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500"/>
                                        <p:tgtEl>
                                          <p:spTgt spid="7"/>
                                        </p:tgtEl>
                                      </p:cBhvr>
                                    </p:animEffect>
                                    <p:set>
                                      <p:cBhvr>
                                        <p:cTn id="13" dur="1" fill="hold">
                                          <p:stCondLst>
                                            <p:cond delay="499"/>
                                          </p:stCondLst>
                                        </p:cTn>
                                        <p:tgtEl>
                                          <p:spTgt spid="7"/>
                                        </p:tgtEl>
                                        <p:attrNameLst>
                                          <p:attrName>style.visibility</p:attrName>
                                        </p:attrNameLst>
                                      </p:cBhvr>
                                      <p:to>
                                        <p:strVal val="hidden"/>
                                      </p:to>
                                    </p:se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Micro-teaching</a:t>
            </a:r>
          </a:p>
        </p:txBody>
      </p:sp>
      <p:sp>
        <p:nvSpPr>
          <p:cNvPr id="3" name="Content Placeholder 2"/>
          <p:cNvSpPr>
            <a:spLocks noGrp="1"/>
          </p:cNvSpPr>
          <p:nvPr>
            <p:ph idx="1"/>
          </p:nvPr>
        </p:nvSpPr>
        <p:spPr/>
        <p:txBody>
          <a:bodyPr>
            <a:normAutofit/>
          </a:bodyPr>
          <a:lstStyle/>
          <a:p>
            <a:r>
              <a:rPr lang="en-GB" sz="3600" dirty="0"/>
              <a:t>Work in pairs</a:t>
            </a:r>
          </a:p>
          <a:p>
            <a:r>
              <a:rPr lang="en-GB" sz="3600" dirty="0"/>
              <a:t>You have 20 minutes to prepare an activity on any aspect of ELT that we have covered today</a:t>
            </a:r>
          </a:p>
          <a:p>
            <a:r>
              <a:rPr lang="en-GB" sz="3600" dirty="0"/>
              <a:t>You have 10 minutes to teach your activity to the rest of the group</a:t>
            </a:r>
          </a:p>
          <a:p>
            <a:endParaRPr lang="en-GB" sz="3600" dirty="0"/>
          </a:p>
        </p:txBody>
      </p:sp>
    </p:spTree>
    <p:extLst>
      <p:ext uri="{BB962C8B-B14F-4D97-AF65-F5344CB8AC3E}">
        <p14:creationId xmlns:p14="http://schemas.microsoft.com/office/powerpoint/2010/main" val="27534419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Timetable</a:t>
            </a:r>
          </a:p>
        </p:txBody>
      </p:sp>
      <p:graphicFrame>
        <p:nvGraphicFramePr>
          <p:cNvPr id="4" name="Table 3"/>
          <p:cNvGraphicFramePr>
            <a:graphicFrameLocks noGrp="1"/>
          </p:cNvGraphicFramePr>
          <p:nvPr>
            <p:extLst>
              <p:ext uri="{D42A27DB-BD31-4B8C-83A1-F6EECF244321}">
                <p14:modId xmlns:p14="http://schemas.microsoft.com/office/powerpoint/2010/main" val="1774839755"/>
              </p:ext>
            </p:extLst>
          </p:nvPr>
        </p:nvGraphicFramePr>
        <p:xfrm>
          <a:off x="179512" y="1196752"/>
          <a:ext cx="8784976" cy="5120640"/>
        </p:xfrm>
        <a:graphic>
          <a:graphicData uri="http://schemas.openxmlformats.org/drawingml/2006/table">
            <a:tbl>
              <a:tblPr firstRow="1" bandRow="1">
                <a:tableStyleId>{5C22544A-7EE6-4342-B048-85BDC9FD1C3A}</a:tableStyleId>
              </a:tblPr>
              <a:tblGrid>
                <a:gridCol w="4392488">
                  <a:extLst>
                    <a:ext uri="{9D8B030D-6E8A-4147-A177-3AD203B41FA5}">
                      <a16:colId xmlns:a16="http://schemas.microsoft.com/office/drawing/2014/main" val="20000"/>
                    </a:ext>
                  </a:extLst>
                </a:gridCol>
                <a:gridCol w="4392488">
                  <a:extLst>
                    <a:ext uri="{9D8B030D-6E8A-4147-A177-3AD203B41FA5}">
                      <a16:colId xmlns:a16="http://schemas.microsoft.com/office/drawing/2014/main" val="20001"/>
                    </a:ext>
                  </a:extLst>
                </a:gridCol>
              </a:tblGrid>
              <a:tr h="370840">
                <a:tc>
                  <a:txBody>
                    <a:bodyPr/>
                    <a:lstStyle/>
                    <a:p>
                      <a:pPr algn="ctr"/>
                      <a:r>
                        <a:rPr lang="en-GB" sz="2400" dirty="0"/>
                        <a:t>Monday August 14th</a:t>
                      </a:r>
                    </a:p>
                  </a:txBody>
                  <a:tcPr/>
                </a:tc>
                <a:tc>
                  <a:txBody>
                    <a:bodyPr/>
                    <a:lstStyle/>
                    <a:p>
                      <a:pPr algn="ctr"/>
                      <a:r>
                        <a:rPr lang="en-GB" sz="2400" dirty="0"/>
                        <a:t>Tuesday August 15th</a:t>
                      </a:r>
                    </a:p>
                  </a:txBody>
                  <a:tcPr/>
                </a:tc>
                <a:extLst>
                  <a:ext uri="{0D108BD9-81ED-4DB2-BD59-A6C34878D82A}">
                    <a16:rowId xmlns:a16="http://schemas.microsoft.com/office/drawing/2014/main" val="10000"/>
                  </a:ext>
                </a:extLst>
              </a:tr>
              <a:tr h="370840">
                <a:tc>
                  <a:txBody>
                    <a:bodyPr/>
                    <a:lstStyle/>
                    <a:p>
                      <a:r>
                        <a:rPr lang="en-GB" sz="2000" dirty="0"/>
                        <a:t>09.30                    START</a:t>
                      </a:r>
                    </a:p>
                  </a:txBody>
                  <a:tcPr/>
                </a:tc>
                <a:tc>
                  <a:txBody>
                    <a:bodyPr/>
                    <a:lstStyle/>
                    <a:p>
                      <a:r>
                        <a:rPr lang="en-GB" sz="2000" dirty="0"/>
                        <a:t>09.30                    START</a:t>
                      </a:r>
                    </a:p>
                  </a:txBody>
                  <a:tcPr/>
                </a:tc>
                <a:extLst>
                  <a:ext uri="{0D108BD9-81ED-4DB2-BD59-A6C34878D82A}">
                    <a16:rowId xmlns:a16="http://schemas.microsoft.com/office/drawing/2014/main" val="10001"/>
                  </a:ext>
                </a:extLst>
              </a:tr>
              <a:tr h="370840">
                <a:tc>
                  <a:txBody>
                    <a:bodyPr/>
                    <a:lstStyle/>
                    <a:p>
                      <a:r>
                        <a:rPr lang="en-GB" sz="2400" dirty="0"/>
                        <a:t>Session 1</a:t>
                      </a:r>
                    </a:p>
                    <a:p>
                      <a:r>
                        <a:rPr lang="en-GB" sz="2400" b="1" dirty="0"/>
                        <a:t>Basic Teaching Principles</a:t>
                      </a:r>
                    </a:p>
                    <a:p>
                      <a:r>
                        <a:rPr lang="en-GB" sz="2400" dirty="0"/>
                        <a:t>Session 2 </a:t>
                      </a:r>
                    </a:p>
                    <a:p>
                      <a:r>
                        <a:rPr lang="en-GB" sz="2400" b="1" dirty="0"/>
                        <a:t>Lesson Planning</a:t>
                      </a:r>
                    </a:p>
                  </a:txBody>
                  <a:tcPr/>
                </a:tc>
                <a:tc>
                  <a:txBody>
                    <a:bodyPr/>
                    <a:lstStyle/>
                    <a:p>
                      <a:r>
                        <a:rPr lang="en-GB" sz="2400" dirty="0"/>
                        <a:t>Session 5 </a:t>
                      </a:r>
                    </a:p>
                    <a:p>
                      <a:r>
                        <a:rPr lang="en-GB" sz="2400" b="1" dirty="0"/>
                        <a:t>Classroom Management</a:t>
                      </a:r>
                    </a:p>
                    <a:p>
                      <a:r>
                        <a:rPr lang="en-GB" sz="2400" dirty="0"/>
                        <a:t>Session 6 </a:t>
                      </a:r>
                    </a:p>
                    <a:p>
                      <a:r>
                        <a:rPr lang="en-GB" sz="2400" b="1" dirty="0"/>
                        <a:t>Practising</a:t>
                      </a:r>
                      <a:r>
                        <a:rPr lang="en-GB" sz="2400" b="1" baseline="0" dirty="0"/>
                        <a:t> the Four Skills</a:t>
                      </a:r>
                      <a:endParaRPr lang="en-GB" sz="2400" b="1" dirty="0"/>
                    </a:p>
                  </a:txBody>
                  <a:tcPr/>
                </a:tc>
                <a:extLst>
                  <a:ext uri="{0D108BD9-81ED-4DB2-BD59-A6C34878D82A}">
                    <a16:rowId xmlns:a16="http://schemas.microsoft.com/office/drawing/2014/main" val="10002"/>
                  </a:ext>
                </a:extLst>
              </a:tr>
              <a:tr h="370840">
                <a:tc>
                  <a:txBody>
                    <a:bodyPr/>
                    <a:lstStyle/>
                    <a:p>
                      <a:pPr algn="l"/>
                      <a:r>
                        <a:rPr lang="en-GB" sz="2000" dirty="0"/>
                        <a:t>13.00 – 15.00      LUNCH</a:t>
                      </a:r>
                    </a:p>
                  </a:txBody>
                  <a:tcPr/>
                </a:tc>
                <a:tc>
                  <a:txBody>
                    <a:bodyPr/>
                    <a:lstStyle/>
                    <a:p>
                      <a:r>
                        <a:rPr lang="en-GB" sz="2000" dirty="0"/>
                        <a:t>13.00</a:t>
                      </a:r>
                      <a:r>
                        <a:rPr lang="en-GB" sz="2000" baseline="0" dirty="0"/>
                        <a:t> - </a:t>
                      </a:r>
                      <a:r>
                        <a:rPr lang="en-GB" sz="2000" dirty="0"/>
                        <a:t>15.00        LUNCH</a:t>
                      </a:r>
                    </a:p>
                  </a:txBody>
                  <a:tcPr/>
                </a:tc>
                <a:extLst>
                  <a:ext uri="{0D108BD9-81ED-4DB2-BD59-A6C34878D82A}">
                    <a16:rowId xmlns:a16="http://schemas.microsoft.com/office/drawing/2014/main" val="10003"/>
                  </a:ext>
                </a:extLst>
              </a:tr>
              <a:tr h="370840">
                <a:tc>
                  <a:txBody>
                    <a:bodyPr/>
                    <a:lstStyle/>
                    <a:p>
                      <a:r>
                        <a:rPr lang="en-GB" sz="2400" dirty="0"/>
                        <a:t>Session  3 </a:t>
                      </a:r>
                    </a:p>
                    <a:p>
                      <a:r>
                        <a:rPr lang="en-GB" sz="2400" b="1" dirty="0"/>
                        <a:t>Grammar and Vocabulary in Context</a:t>
                      </a:r>
                    </a:p>
                    <a:p>
                      <a:r>
                        <a:rPr lang="en-GB" sz="2400" dirty="0"/>
                        <a:t>Session 4 </a:t>
                      </a:r>
                    </a:p>
                    <a:p>
                      <a:r>
                        <a:rPr lang="en-GB" sz="2400" b="1" dirty="0"/>
                        <a:t>Micro-teaching</a:t>
                      </a:r>
                    </a:p>
                  </a:txBody>
                  <a:tcPr/>
                </a:tc>
                <a:tc>
                  <a:txBody>
                    <a:bodyPr/>
                    <a:lstStyle/>
                    <a:p>
                      <a:r>
                        <a:rPr lang="en-GB" sz="2400" dirty="0"/>
                        <a:t>Session 7 </a:t>
                      </a:r>
                    </a:p>
                    <a:p>
                      <a:r>
                        <a:rPr lang="en-GB" sz="2400" b="1" dirty="0"/>
                        <a:t>Making and Using Resources</a:t>
                      </a:r>
                    </a:p>
                    <a:p>
                      <a:endParaRPr lang="en-GB" sz="2400" dirty="0"/>
                    </a:p>
                    <a:p>
                      <a:r>
                        <a:rPr lang="en-GB" sz="2400" dirty="0"/>
                        <a:t>Session 8 </a:t>
                      </a:r>
                    </a:p>
                    <a:p>
                      <a:r>
                        <a:rPr lang="en-GB" sz="2400" b="1" dirty="0"/>
                        <a:t>Micro-teaching</a:t>
                      </a:r>
                    </a:p>
                  </a:txBody>
                  <a:tcPr/>
                </a:tc>
                <a:extLst>
                  <a:ext uri="{0D108BD9-81ED-4DB2-BD59-A6C34878D82A}">
                    <a16:rowId xmlns:a16="http://schemas.microsoft.com/office/drawing/2014/main" val="10004"/>
                  </a:ext>
                </a:extLst>
              </a:tr>
              <a:tr h="370840">
                <a:tc>
                  <a:txBody>
                    <a:bodyPr/>
                    <a:lstStyle/>
                    <a:p>
                      <a:r>
                        <a:rPr lang="en-GB" sz="2000" dirty="0"/>
                        <a:t>18.00                     FINISH!</a:t>
                      </a:r>
                    </a:p>
                  </a:txBody>
                  <a:tcPr/>
                </a:tc>
                <a:tc>
                  <a:txBody>
                    <a:bodyPr/>
                    <a:lstStyle/>
                    <a:p>
                      <a:r>
                        <a:rPr lang="en-GB" sz="2000" dirty="0"/>
                        <a:t>18.00                      FINISH!</a:t>
                      </a:r>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41334526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Course evaluation</a:t>
            </a:r>
          </a:p>
        </p:txBody>
      </p:sp>
      <p:sp>
        <p:nvSpPr>
          <p:cNvPr id="3" name="Content Placeholder 2"/>
          <p:cNvSpPr>
            <a:spLocks noGrp="1"/>
          </p:cNvSpPr>
          <p:nvPr>
            <p:ph idx="1"/>
          </p:nvPr>
        </p:nvSpPr>
        <p:spPr/>
        <p:txBody>
          <a:bodyPr/>
          <a:lstStyle/>
          <a:p>
            <a:r>
              <a:rPr lang="en-GB" dirty="0"/>
              <a:t>Can you sum up these two days in one word?</a:t>
            </a:r>
          </a:p>
          <a:p>
            <a:r>
              <a:rPr lang="en-GB" dirty="0"/>
              <a:t>What were the most useful aspects of the course? Why?</a:t>
            </a:r>
          </a:p>
          <a:p>
            <a:r>
              <a:rPr lang="en-GB" dirty="0"/>
              <a:t>What were the least useful? Why?</a:t>
            </a:r>
          </a:p>
          <a:p>
            <a:r>
              <a:rPr lang="en-GB" dirty="0"/>
              <a:t>Do you have any suggestions for future courses?</a:t>
            </a:r>
          </a:p>
          <a:p>
            <a:r>
              <a:rPr lang="en-GB" dirty="0"/>
              <a:t>Any other comments?</a:t>
            </a:r>
          </a:p>
          <a:p>
            <a:endParaRPr lang="en-GB" dirty="0"/>
          </a:p>
          <a:p>
            <a:endParaRPr lang="en-GB" dirty="0"/>
          </a:p>
        </p:txBody>
      </p:sp>
    </p:spTree>
    <p:extLst>
      <p:ext uri="{BB962C8B-B14F-4D97-AF65-F5344CB8AC3E}">
        <p14:creationId xmlns:p14="http://schemas.microsoft.com/office/powerpoint/2010/main" val="38736723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Basic teaching principles</a:t>
            </a:r>
          </a:p>
        </p:txBody>
      </p:sp>
      <p:sp>
        <p:nvSpPr>
          <p:cNvPr id="3" name="Content Placeholder 2"/>
          <p:cNvSpPr>
            <a:spLocks noGrp="1"/>
          </p:cNvSpPr>
          <p:nvPr>
            <p:ph idx="1"/>
          </p:nvPr>
        </p:nvSpPr>
        <p:spPr/>
        <p:txBody>
          <a:bodyPr/>
          <a:lstStyle/>
          <a:p>
            <a:pPr marL="0" indent="0">
              <a:buNone/>
            </a:pPr>
            <a:r>
              <a:rPr lang="en-GB" i="1" dirty="0"/>
              <a:t>By the end of the session you’ll have:</a:t>
            </a:r>
          </a:p>
          <a:p>
            <a:r>
              <a:rPr lang="en-GB" dirty="0"/>
              <a:t>experienced a lesson from a student’s perspective </a:t>
            </a:r>
          </a:p>
          <a:p>
            <a:r>
              <a:rPr lang="en-GB" dirty="0"/>
              <a:t>considered the essential components of an ELT lesson </a:t>
            </a:r>
          </a:p>
          <a:p>
            <a:r>
              <a:rPr lang="en-GB" dirty="0"/>
              <a:t>examined the significance of VAKOG</a:t>
            </a:r>
          </a:p>
          <a:p>
            <a:r>
              <a:rPr lang="en-GB" dirty="0"/>
              <a:t>discussed the contents of an ELT charter </a:t>
            </a:r>
          </a:p>
        </p:txBody>
      </p:sp>
    </p:spTree>
    <p:extLst>
      <p:ext uri="{BB962C8B-B14F-4D97-AF65-F5344CB8AC3E}">
        <p14:creationId xmlns:p14="http://schemas.microsoft.com/office/powerpoint/2010/main" val="23703016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Learning a foreign language </a:t>
            </a:r>
          </a:p>
        </p:txBody>
      </p:sp>
      <p:pic>
        <p:nvPicPr>
          <p:cNvPr id="3074" name="Picture 2" descr="Image result for ni hao in chinese character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6937" y="1700808"/>
            <a:ext cx="8199519" cy="38884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01124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Discussion questions</a:t>
            </a:r>
          </a:p>
        </p:txBody>
      </p:sp>
      <p:sp>
        <p:nvSpPr>
          <p:cNvPr id="3" name="Content Placeholder 2"/>
          <p:cNvSpPr>
            <a:spLocks noGrp="1"/>
          </p:cNvSpPr>
          <p:nvPr>
            <p:ph idx="1"/>
          </p:nvPr>
        </p:nvSpPr>
        <p:spPr/>
        <p:txBody>
          <a:bodyPr>
            <a:normAutofit/>
          </a:bodyPr>
          <a:lstStyle/>
          <a:p>
            <a:pPr marL="514350" indent="-514350">
              <a:buAutoNum type="arabicParenR"/>
            </a:pPr>
            <a:r>
              <a:rPr lang="en-GB" sz="3600" dirty="0"/>
              <a:t>How did you feel during each lesson? Why?</a:t>
            </a:r>
          </a:p>
          <a:p>
            <a:pPr marL="514350" indent="-514350">
              <a:buAutoNum type="arabicParenR"/>
            </a:pPr>
            <a:r>
              <a:rPr lang="en-GB" sz="3600" dirty="0"/>
              <a:t>What helped your learning?</a:t>
            </a:r>
          </a:p>
          <a:p>
            <a:pPr marL="514350" indent="-514350">
              <a:buAutoNum type="arabicParenR"/>
            </a:pPr>
            <a:r>
              <a:rPr lang="en-GB" sz="3600" dirty="0"/>
              <a:t>What hindered your learning?</a:t>
            </a:r>
          </a:p>
          <a:p>
            <a:pPr marL="514350" indent="-514350">
              <a:buAutoNum type="arabicParenR"/>
            </a:pPr>
            <a:r>
              <a:rPr lang="en-GB" sz="3600" dirty="0"/>
              <a:t>What insights have you gained from this experience about learning a language?  </a:t>
            </a:r>
          </a:p>
          <a:p>
            <a:endParaRPr lang="en-GB" sz="3600" dirty="0"/>
          </a:p>
          <a:p>
            <a:endParaRPr lang="en-GB" sz="3600" dirty="0"/>
          </a:p>
          <a:p>
            <a:endParaRPr lang="en-GB" sz="3600" dirty="0"/>
          </a:p>
        </p:txBody>
      </p:sp>
    </p:spTree>
    <p:extLst>
      <p:ext uri="{BB962C8B-B14F-4D97-AF65-F5344CB8AC3E}">
        <p14:creationId xmlns:p14="http://schemas.microsoft.com/office/powerpoint/2010/main" val="22393224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4" name="Rectangle 4"/>
          <p:cNvSpPr>
            <a:spLocks noGrp="1" noChangeArrowheads="1"/>
          </p:cNvSpPr>
          <p:nvPr>
            <p:ph type="body" idx="1"/>
          </p:nvPr>
        </p:nvSpPr>
        <p:spPr bwMode="auto">
          <a:xfrm>
            <a:off x="179388" y="2420938"/>
            <a:ext cx="2736850" cy="3960812"/>
          </a:xfrm>
          <a:noFill/>
          <a:ln/>
          <a:extLst>
            <a:ext uri="{909E8E84-426E-40DD-AFC4-6F175D3DCCD1}">
              <a14:hiddenFill xmlns:a14="http://schemas.microsoft.com/office/drawing/2010/main">
                <a:solidFill>
                  <a:srgbClr val="9933FF"/>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a:bodyPr>
          <a:lstStyle/>
          <a:p>
            <a:pPr>
              <a:buFontTx/>
              <a:buNone/>
            </a:pPr>
            <a:r>
              <a:rPr lang="en-US" sz="3600" b="1" dirty="0"/>
              <a:t>Visual</a:t>
            </a:r>
          </a:p>
          <a:p>
            <a:pPr>
              <a:buFontTx/>
              <a:buNone/>
            </a:pPr>
            <a:endParaRPr lang="en-US" sz="3600" b="1" dirty="0"/>
          </a:p>
          <a:p>
            <a:pPr>
              <a:buFontTx/>
              <a:buNone/>
            </a:pPr>
            <a:r>
              <a:rPr lang="en-US" sz="3600" b="1" dirty="0"/>
              <a:t>Auditory</a:t>
            </a:r>
          </a:p>
          <a:p>
            <a:pPr>
              <a:buFontTx/>
              <a:buNone/>
            </a:pPr>
            <a:endParaRPr lang="en-US" sz="3600" b="1" dirty="0"/>
          </a:p>
          <a:p>
            <a:pPr>
              <a:buFontTx/>
              <a:buNone/>
            </a:pPr>
            <a:r>
              <a:rPr lang="en-US" sz="3600" b="1" dirty="0" err="1"/>
              <a:t>Kinaesthetic</a:t>
            </a:r>
            <a:endParaRPr lang="en-US" sz="3600" b="1" dirty="0"/>
          </a:p>
        </p:txBody>
      </p:sp>
      <p:sp>
        <p:nvSpPr>
          <p:cNvPr id="112645" name="Rectangle 5"/>
          <p:cNvSpPr>
            <a:spLocks noChangeArrowheads="1"/>
          </p:cNvSpPr>
          <p:nvPr/>
        </p:nvSpPr>
        <p:spPr bwMode="auto">
          <a:xfrm>
            <a:off x="2520950" y="2060575"/>
            <a:ext cx="6372225" cy="4248150"/>
          </a:xfrm>
          <a:prstGeom prst="rect">
            <a:avLst/>
          </a:prstGeom>
          <a:noFill/>
          <a:ln>
            <a:noFill/>
          </a:ln>
          <a:effectLst/>
          <a:extLst>
            <a:ext uri="{909E8E84-426E-40DD-AFC4-6F175D3DCCD1}">
              <a14:hiddenFill xmlns:a14="http://schemas.microsoft.com/office/drawing/2010/main">
                <a:solidFill>
                  <a:srgbClr val="9933FF"/>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4000" b="1" dirty="0">
                <a:solidFill>
                  <a:srgbClr val="FFFF00"/>
                </a:solidFill>
                <a:effectLst>
                  <a:outerShdw blurRad="38100" dist="38100" dir="2700000" algn="tl">
                    <a:srgbClr val="C0C0C0"/>
                  </a:outerShdw>
                </a:effectLst>
                <a:latin typeface="Arial" pitchFamily="34" charset="0"/>
                <a:cs typeface="Arial" pitchFamily="34" charset="0"/>
              </a:rPr>
              <a:t>  </a:t>
            </a:r>
            <a:r>
              <a:rPr lang="en-US" sz="3200" dirty="0">
                <a:latin typeface="Arial" pitchFamily="34" charset="0"/>
                <a:cs typeface="Arial" pitchFamily="34" charset="0"/>
              </a:rPr>
              <a:t>graphs, pictures, written texts, using the board, taking notes</a:t>
            </a:r>
          </a:p>
          <a:p>
            <a:pPr marL="342900" indent="-342900">
              <a:spcBef>
                <a:spcPct val="20000"/>
              </a:spcBef>
            </a:pPr>
            <a:endParaRPr lang="en-US" dirty="0">
              <a:latin typeface="Arial" pitchFamily="34" charset="0"/>
              <a:cs typeface="Arial" pitchFamily="34" charset="0"/>
            </a:endParaRPr>
          </a:p>
          <a:p>
            <a:pPr marL="342900" indent="-342900">
              <a:spcBef>
                <a:spcPct val="20000"/>
              </a:spcBef>
            </a:pPr>
            <a:r>
              <a:rPr lang="en-US" sz="3200" dirty="0">
                <a:latin typeface="Arial" pitchFamily="34" charset="0"/>
                <a:cs typeface="Arial" pitchFamily="34" charset="0"/>
              </a:rPr>
              <a:t>	telling stories, repetition, oral explanations, discussion, songs</a:t>
            </a:r>
          </a:p>
          <a:p>
            <a:pPr marL="342900" indent="-342900">
              <a:spcBef>
                <a:spcPct val="20000"/>
              </a:spcBef>
            </a:pPr>
            <a:endParaRPr lang="en-US" dirty="0">
              <a:latin typeface="Arial" pitchFamily="34" charset="0"/>
              <a:cs typeface="Arial" pitchFamily="34" charset="0"/>
            </a:endParaRPr>
          </a:p>
          <a:p>
            <a:pPr marL="342900" indent="-342900">
              <a:spcBef>
                <a:spcPct val="20000"/>
              </a:spcBef>
            </a:pPr>
            <a:r>
              <a:rPr lang="en-US" sz="3200" dirty="0">
                <a:latin typeface="Arial" pitchFamily="34" charset="0"/>
                <a:cs typeface="Arial" pitchFamily="34" charset="0"/>
              </a:rPr>
              <a:t>	mime, role play, manipulating flashcards, activities with movement </a:t>
            </a:r>
          </a:p>
        </p:txBody>
      </p:sp>
      <p:sp>
        <p:nvSpPr>
          <p:cNvPr id="2" name="Title 1"/>
          <p:cNvSpPr>
            <a:spLocks noGrp="1"/>
          </p:cNvSpPr>
          <p:nvPr>
            <p:ph type="title"/>
          </p:nvPr>
        </p:nvSpPr>
        <p:spPr/>
        <p:txBody>
          <a:bodyPr/>
          <a:lstStyle/>
          <a:p>
            <a:r>
              <a:rPr lang="en-GB" dirty="0"/>
              <a:t>Learning styles</a:t>
            </a:r>
          </a:p>
        </p:txBody>
      </p:sp>
      <p:sp>
        <p:nvSpPr>
          <p:cNvPr id="3" name="TextBox 2"/>
          <p:cNvSpPr txBox="1"/>
          <p:nvPr/>
        </p:nvSpPr>
        <p:spPr>
          <a:xfrm>
            <a:off x="1259632" y="1312668"/>
            <a:ext cx="6336704" cy="923330"/>
          </a:xfrm>
          <a:prstGeom prst="rect">
            <a:avLst/>
          </a:prstGeom>
          <a:noFill/>
        </p:spPr>
        <p:txBody>
          <a:bodyPr wrap="square" rtlCol="0">
            <a:spAutoFit/>
          </a:bodyPr>
          <a:lstStyle/>
          <a:p>
            <a:pPr algn="ctr"/>
            <a:r>
              <a:rPr lang="en-GB" sz="5400" dirty="0"/>
              <a:t>VAKOG</a:t>
            </a:r>
          </a:p>
        </p:txBody>
      </p:sp>
    </p:spTree>
    <p:extLst>
      <p:ext uri="{BB962C8B-B14F-4D97-AF65-F5344CB8AC3E}">
        <p14:creationId xmlns:p14="http://schemas.microsoft.com/office/powerpoint/2010/main" val="163639801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64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2644">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2644">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2645">
                                            <p:txEl>
                                              <p:pRg st="0" end="0"/>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2645">
                                            <p:txEl>
                                              <p:pRg st="2" end="2"/>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264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44" grpId="0" build="p"/>
      <p:bldP spid="112645"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Our ELT Charter</a:t>
            </a:r>
          </a:p>
        </p:txBody>
      </p:sp>
      <p:sp>
        <p:nvSpPr>
          <p:cNvPr id="4" name="Vertical Scroll 3"/>
          <p:cNvSpPr/>
          <p:nvPr/>
        </p:nvSpPr>
        <p:spPr>
          <a:xfrm>
            <a:off x="1547664" y="1236254"/>
            <a:ext cx="5760640" cy="5328592"/>
          </a:xfrm>
          <a:prstGeom prst="verticalScroll">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400" b="1" dirty="0">
                <a:solidFill>
                  <a:schemeClr val="tx1"/>
                </a:solidFill>
                <a:latin typeface="Segoe Print" pitchFamily="2" charset="0"/>
              </a:rPr>
              <a:t>We believe….</a:t>
            </a:r>
          </a:p>
          <a:p>
            <a:pPr algn="ctr"/>
            <a:endParaRPr lang="en-GB" dirty="0">
              <a:solidFill>
                <a:schemeClr val="tx1"/>
              </a:solidFill>
              <a:latin typeface="Segoe Print" pitchFamily="2" charset="0"/>
            </a:endParaRPr>
          </a:p>
          <a:p>
            <a:pPr algn="ctr"/>
            <a:endParaRPr lang="en-GB" dirty="0">
              <a:solidFill>
                <a:schemeClr val="tx1"/>
              </a:solidFill>
              <a:latin typeface="Segoe Print" pitchFamily="2" charset="0"/>
            </a:endParaRPr>
          </a:p>
          <a:p>
            <a:pPr algn="ctr"/>
            <a:endParaRPr lang="en-GB" dirty="0">
              <a:solidFill>
                <a:schemeClr val="tx1"/>
              </a:solidFill>
              <a:latin typeface="Segoe Print" pitchFamily="2" charset="0"/>
            </a:endParaRPr>
          </a:p>
          <a:p>
            <a:pPr algn="ctr"/>
            <a:endParaRPr lang="en-GB" dirty="0">
              <a:solidFill>
                <a:schemeClr val="tx1"/>
              </a:solidFill>
              <a:latin typeface="Segoe Print" pitchFamily="2" charset="0"/>
            </a:endParaRPr>
          </a:p>
          <a:p>
            <a:pPr algn="ctr"/>
            <a:endParaRPr lang="en-GB" dirty="0">
              <a:solidFill>
                <a:schemeClr val="tx1"/>
              </a:solidFill>
              <a:latin typeface="Segoe Print" pitchFamily="2" charset="0"/>
            </a:endParaRPr>
          </a:p>
          <a:p>
            <a:pPr algn="ctr"/>
            <a:endParaRPr lang="en-GB" dirty="0">
              <a:solidFill>
                <a:schemeClr val="tx1"/>
              </a:solidFill>
              <a:latin typeface="Segoe Print" pitchFamily="2" charset="0"/>
            </a:endParaRPr>
          </a:p>
          <a:p>
            <a:pPr algn="ctr"/>
            <a:endParaRPr lang="en-GB" dirty="0">
              <a:solidFill>
                <a:schemeClr val="tx1"/>
              </a:solidFill>
              <a:latin typeface="Segoe Print" pitchFamily="2" charset="0"/>
            </a:endParaRPr>
          </a:p>
          <a:p>
            <a:pPr algn="ctr"/>
            <a:endParaRPr lang="en-GB" dirty="0">
              <a:solidFill>
                <a:schemeClr val="tx1"/>
              </a:solidFill>
              <a:latin typeface="Segoe Print" pitchFamily="2" charset="0"/>
            </a:endParaRPr>
          </a:p>
          <a:p>
            <a:pPr algn="ctr"/>
            <a:endParaRPr lang="en-GB" dirty="0">
              <a:solidFill>
                <a:schemeClr val="tx1"/>
              </a:solidFill>
              <a:latin typeface="Segoe Print" pitchFamily="2" charset="0"/>
            </a:endParaRPr>
          </a:p>
          <a:p>
            <a:pPr algn="ctr"/>
            <a:endParaRPr lang="en-GB" dirty="0">
              <a:solidFill>
                <a:schemeClr val="tx1"/>
              </a:solidFill>
              <a:latin typeface="Segoe Print" pitchFamily="2" charset="0"/>
            </a:endParaRPr>
          </a:p>
          <a:p>
            <a:pPr algn="ctr"/>
            <a:endParaRPr lang="en-GB" dirty="0">
              <a:solidFill>
                <a:schemeClr val="tx1"/>
              </a:solidFill>
              <a:latin typeface="Segoe Print" pitchFamily="2" charset="0"/>
            </a:endParaRPr>
          </a:p>
          <a:p>
            <a:pPr algn="ctr"/>
            <a:endParaRPr lang="en-GB" dirty="0">
              <a:solidFill>
                <a:schemeClr val="tx1"/>
              </a:solidFill>
              <a:latin typeface="Segoe Print" pitchFamily="2" charset="0"/>
            </a:endParaRPr>
          </a:p>
          <a:p>
            <a:endParaRPr lang="en-GB" dirty="0">
              <a:solidFill>
                <a:schemeClr val="tx1"/>
              </a:solidFill>
              <a:latin typeface="Segoe Print" pitchFamily="2" charset="0"/>
            </a:endParaRPr>
          </a:p>
        </p:txBody>
      </p:sp>
    </p:spTree>
    <p:extLst>
      <p:ext uri="{BB962C8B-B14F-4D97-AF65-F5344CB8AC3E}">
        <p14:creationId xmlns:p14="http://schemas.microsoft.com/office/powerpoint/2010/main" val="16816224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1533</TotalTime>
  <Words>1770</Words>
  <Application>Microsoft Office PowerPoint</Application>
  <PresentationFormat>On-screen Show (4:3)</PresentationFormat>
  <Paragraphs>312</Paragraphs>
  <Slides>40</Slides>
  <Notes>20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40</vt:i4>
      </vt:variant>
    </vt:vector>
  </HeadingPairs>
  <TitlesOfParts>
    <vt:vector size="45" baseType="lpstr">
      <vt:lpstr>Arial</vt:lpstr>
      <vt:lpstr>Brush Script MT</vt:lpstr>
      <vt:lpstr>Calibri</vt:lpstr>
      <vt:lpstr>Segoe Print</vt:lpstr>
      <vt:lpstr>Office Theme</vt:lpstr>
      <vt:lpstr>ELT Teacher Training Course Thessaloniki, August 14th and 15th 2017</vt:lpstr>
      <vt:lpstr>What’s in a name?</vt:lpstr>
      <vt:lpstr>Course aims</vt:lpstr>
      <vt:lpstr>Timetable</vt:lpstr>
      <vt:lpstr>Basic teaching principles</vt:lpstr>
      <vt:lpstr>Learning a foreign language </vt:lpstr>
      <vt:lpstr>Discussion questions</vt:lpstr>
      <vt:lpstr>Learning styles</vt:lpstr>
      <vt:lpstr>Our ELT Charter</vt:lpstr>
      <vt:lpstr>Lesson planning</vt:lpstr>
      <vt:lpstr>Lesson planning…. </vt:lpstr>
      <vt:lpstr>Lesson plan components</vt:lpstr>
      <vt:lpstr>Jumbled lesson plan</vt:lpstr>
      <vt:lpstr>Lesson plan template</vt:lpstr>
      <vt:lpstr>Grammar and vocabulary in context</vt:lpstr>
      <vt:lpstr>Presenting and practising grammar</vt:lpstr>
      <vt:lpstr>Grammar in context</vt:lpstr>
      <vt:lpstr>Contexts for grammar</vt:lpstr>
      <vt:lpstr>          Knowing a word</vt:lpstr>
      <vt:lpstr>And if we ignore this…</vt:lpstr>
      <vt:lpstr>Presenting vocabulary</vt:lpstr>
      <vt:lpstr>Micro-teaching</vt:lpstr>
      <vt:lpstr>Recording and recycling vocabulary</vt:lpstr>
      <vt:lpstr>Classroom management</vt:lpstr>
      <vt:lpstr>What is classroom management?</vt:lpstr>
      <vt:lpstr>Giving instructions</vt:lpstr>
      <vt:lpstr>Creating a positive atmosphere</vt:lpstr>
      <vt:lpstr>Practising the four skills</vt:lpstr>
      <vt:lpstr>The four skills in real life</vt:lpstr>
      <vt:lpstr>The four skills</vt:lpstr>
      <vt:lpstr>Developing the four skills </vt:lpstr>
      <vt:lpstr>Integrating the four skills</vt:lpstr>
      <vt:lpstr>Differentiation</vt:lpstr>
      <vt:lpstr>Making and using resources</vt:lpstr>
      <vt:lpstr>What can you do with these?</vt:lpstr>
      <vt:lpstr>Low cost/no cost resources</vt:lpstr>
      <vt:lpstr>PowerPoint Presentation</vt:lpstr>
      <vt:lpstr>Using the white or blackboard</vt:lpstr>
      <vt:lpstr>Micro-teaching</vt:lpstr>
      <vt:lpstr>Course evaluation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ELT Teacher Training Course Thessaloniki, August 14th and 15th 2017</dc:title>
  <dc:creator>Julietta</dc:creator>
  <cp:lastModifiedBy>Linda Ruas</cp:lastModifiedBy>
  <cp:revision>57</cp:revision>
  <dcterms:created xsi:type="dcterms:W3CDTF">2017-08-07T10:33:06Z</dcterms:created>
  <dcterms:modified xsi:type="dcterms:W3CDTF">2017-08-22T10:05:29Z</dcterms:modified>
</cp:coreProperties>
</file>